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987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30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66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81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24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15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81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01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04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43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15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161CB-675A-4770-B043-D673EC8C9941}" type="datetimeFigureOut">
              <a:rPr lang="zh-TW" altLang="en-US" smtClean="0"/>
              <a:t>2014/11/25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78B33-04D3-4698-82C2-037684F1D4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56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blood.org.tw/Internet/main/index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0"/>
            <a:ext cx="666936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0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4664" y="1619672"/>
            <a:ext cx="6172200" cy="2232248"/>
          </a:xfrm>
        </p:spPr>
        <p:txBody>
          <a:bodyPr>
            <a:no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哪</a:t>
            </a:r>
            <a:r>
              <a:rPr lang="zh-TW" altLang="zh-TW" sz="5000" dirty="0">
                <a:solidFill>
                  <a:srgbClr val="FF0000"/>
                </a:solidFill>
              </a:rPr>
              <a:t>些疾病會經由性行為傳染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4355976"/>
            <a:ext cx="6172200" cy="381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_____(1) (2) (3) (4)</a:t>
            </a:r>
          </a:p>
          <a:p>
            <a:pPr marL="742950" indent="-742950">
              <a:buAutoNum type="arabicParenBoth"/>
            </a:pPr>
            <a:r>
              <a:rPr lang="en-US" altLang="zh-TW" sz="4000" dirty="0" smtClean="0"/>
              <a:t>B</a:t>
            </a:r>
            <a:r>
              <a:rPr lang="zh-TW" altLang="zh-TW" sz="4000" dirty="0"/>
              <a:t>、</a:t>
            </a:r>
            <a:r>
              <a:rPr lang="en-US" altLang="zh-TW" sz="4000" dirty="0"/>
              <a:t>C</a:t>
            </a:r>
            <a:r>
              <a:rPr lang="zh-TW" altLang="zh-TW" sz="4000" dirty="0"/>
              <a:t>型</a:t>
            </a:r>
            <a:r>
              <a:rPr lang="zh-TW" altLang="zh-TW" sz="4000" dirty="0" smtClean="0"/>
              <a:t>肝炎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梅毒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愛滋病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菜花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349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4664" y="1547664"/>
            <a:ext cx="6172200" cy="3108176"/>
          </a:xfrm>
        </p:spPr>
        <p:txBody>
          <a:bodyPr>
            <a:no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若</a:t>
            </a:r>
            <a:r>
              <a:rPr lang="zh-TW" altLang="zh-TW" sz="5000" dirty="0">
                <a:solidFill>
                  <a:srgbClr val="FF0000"/>
                </a:solidFill>
              </a:rPr>
              <a:t>知自己為感染者，卻隱瞞並與他人進行性行為或其他行為傳染於人，要負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4716016"/>
            <a:ext cx="6172200" cy="34522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_____(1) </a:t>
            </a:r>
          </a:p>
          <a:p>
            <a:pPr marL="0" indent="0">
              <a:buNone/>
            </a:pPr>
            <a:r>
              <a:rPr lang="en-US" altLang="zh-TW" sz="4000" dirty="0" smtClean="0"/>
              <a:t>(1)</a:t>
            </a:r>
            <a:r>
              <a:rPr lang="zh-TW" altLang="zh-TW" sz="4000" dirty="0" smtClean="0"/>
              <a:t>處</a:t>
            </a:r>
            <a:r>
              <a:rPr lang="zh-TW" altLang="zh-TW" sz="4000" dirty="0"/>
              <a:t>五年以上十二年以下</a:t>
            </a:r>
            <a:r>
              <a:rPr lang="zh-TW" altLang="zh-TW" sz="4000" dirty="0" smtClean="0"/>
              <a:t>有期徒刑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en-US" altLang="zh-TW" sz="4000" dirty="0" smtClean="0"/>
              <a:t> (2)</a:t>
            </a:r>
            <a:r>
              <a:rPr lang="zh-TW" altLang="zh-TW" sz="4000" dirty="0" smtClean="0"/>
              <a:t>罰</a:t>
            </a:r>
            <a:r>
              <a:rPr lang="zh-TW" altLang="zh-TW" sz="4000" dirty="0"/>
              <a:t>緩</a:t>
            </a:r>
            <a:r>
              <a:rPr lang="en-US" altLang="zh-TW" sz="4000" dirty="0"/>
              <a:t>5</a:t>
            </a:r>
            <a:r>
              <a:rPr lang="zh-TW" altLang="zh-TW" sz="4000" dirty="0"/>
              <a:t>萬元新台幣  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en-US" altLang="zh-TW" sz="4000" dirty="0" smtClean="0"/>
              <a:t> (3)</a:t>
            </a:r>
            <a:r>
              <a:rPr lang="zh-TW" altLang="zh-TW" sz="4000" dirty="0" smtClean="0"/>
              <a:t>拘役</a:t>
            </a:r>
            <a:r>
              <a:rPr lang="en-US" altLang="zh-TW" sz="4000" dirty="0"/>
              <a:t>30</a:t>
            </a:r>
            <a:r>
              <a:rPr lang="zh-TW" altLang="zh-TW" sz="4000" dirty="0"/>
              <a:t>天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70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640" y="1547664"/>
            <a:ext cx="6172200" cy="1524000"/>
          </a:xfrm>
        </p:spPr>
        <p:txBody>
          <a:bodyPr>
            <a:norm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愛滋病</a:t>
            </a:r>
            <a:r>
              <a:rPr lang="zh-TW" altLang="zh-TW" sz="5000" dirty="0">
                <a:solidFill>
                  <a:srgbClr val="FF0000"/>
                </a:solidFill>
              </a:rPr>
              <a:t>是什麼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4325" y="3563888"/>
            <a:ext cx="6172200" cy="3884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_____(1) (2) (3)</a:t>
            </a:r>
          </a:p>
          <a:p>
            <a:pPr marL="0" indent="0">
              <a:buNone/>
            </a:pPr>
            <a:r>
              <a:rPr lang="en-US" altLang="zh-TW" sz="4000" dirty="0" smtClean="0"/>
              <a:t>(1)</a:t>
            </a:r>
            <a:r>
              <a:rPr lang="zh-TW" altLang="zh-TW" sz="4000" dirty="0" smtClean="0"/>
              <a:t> </a:t>
            </a:r>
            <a:r>
              <a:rPr lang="zh-TW" altLang="zh-TW" sz="4000" dirty="0"/>
              <a:t>愛滋病是由病毒傳染</a:t>
            </a:r>
            <a:r>
              <a:rPr lang="zh-TW" altLang="zh-TW" sz="4000" dirty="0" smtClean="0"/>
              <a:t>的</a:t>
            </a:r>
            <a:r>
              <a:rPr lang="en-US" altLang="zh-TW" sz="4000" dirty="0" smtClean="0"/>
              <a:t>  (2)</a:t>
            </a:r>
            <a:r>
              <a:rPr lang="zh-TW" altLang="zh-TW" sz="4000" dirty="0" smtClean="0"/>
              <a:t>大部分</a:t>
            </a:r>
            <a:r>
              <a:rPr lang="zh-TW" altLang="zh-TW" sz="4000" dirty="0"/>
              <a:t>的人在感染初期皆無</a:t>
            </a:r>
            <a:r>
              <a:rPr lang="zh-TW" altLang="zh-TW" sz="4000" dirty="0" smtClean="0"/>
              <a:t>明顯症狀</a:t>
            </a:r>
            <a:r>
              <a:rPr lang="en-US" altLang="zh-TW" sz="4000" dirty="0" smtClean="0"/>
              <a:t>  </a:t>
            </a:r>
          </a:p>
          <a:p>
            <a:pPr marL="0" indent="0">
              <a:buNone/>
            </a:pPr>
            <a:r>
              <a:rPr lang="en-US" altLang="zh-TW" sz="4000" dirty="0" smtClean="0"/>
              <a:t>(3)</a:t>
            </a:r>
            <a:r>
              <a:rPr lang="zh-TW" altLang="zh-TW" sz="4000" dirty="0" smtClean="0"/>
              <a:t>只</a:t>
            </a:r>
            <a:r>
              <a:rPr lang="zh-TW" altLang="zh-TW" sz="4000" dirty="0"/>
              <a:t>能經由抽血檢驗才能得知是否被感染</a:t>
            </a:r>
            <a:r>
              <a:rPr lang="zh-TW" altLang="zh-TW" sz="4000" dirty="0" smtClean="0"/>
              <a:t>愛滋病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09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672" y="1308791"/>
            <a:ext cx="6172200" cy="2172072"/>
          </a:xfrm>
        </p:spPr>
        <p:txBody>
          <a:bodyPr>
            <a:no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有關</a:t>
            </a:r>
            <a:r>
              <a:rPr lang="zh-TW" altLang="zh-TW" sz="5000" dirty="0">
                <a:solidFill>
                  <a:srgbClr val="FF0000"/>
                </a:solidFill>
              </a:rPr>
              <a:t>愛滋病哪些是錯誤的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1750" y="3275856"/>
            <a:ext cx="6514011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 (2) (3)</a:t>
            </a:r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愛滋病</a:t>
            </a:r>
            <a:r>
              <a:rPr lang="zh-TW" altLang="zh-TW" sz="4000" dirty="0"/>
              <a:t>空窗期可能無法藉由抽血檢查</a:t>
            </a:r>
            <a:r>
              <a:rPr lang="zh-TW" altLang="zh-TW" sz="4000" dirty="0" smtClean="0"/>
              <a:t>出來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愛</a:t>
            </a:r>
            <a:r>
              <a:rPr lang="zh-TW" altLang="zh-TW" sz="4000" dirty="0"/>
              <a:t>滋媽媽生下來的一定是愛滋</a:t>
            </a:r>
            <a:r>
              <a:rPr lang="zh-TW" altLang="zh-TW" sz="4000" dirty="0" smtClean="0"/>
              <a:t>寶寶</a:t>
            </a:r>
            <a:endParaRPr lang="en-US" altLang="zh-TW" sz="4000" dirty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健保</a:t>
            </a:r>
            <a:r>
              <a:rPr lang="zh-TW" altLang="zh-TW" sz="4000" dirty="0"/>
              <a:t>卡會被註記是愛滋病感染</a:t>
            </a:r>
            <a:r>
              <a:rPr lang="zh-TW" altLang="zh-TW" sz="4000" dirty="0" smtClean="0"/>
              <a:t>者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949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690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愛的</a:t>
            </a:r>
            <a:r>
              <a:rPr lang="zh-TW" altLang="en-US" b="1" dirty="0" smtClean="0">
                <a:latin typeface="華康儷粗圓" panose="020F0709000000000000" pitchFamily="49" charset="-120"/>
                <a:ea typeface="華康儷粗圓" panose="020F0709000000000000" pitchFamily="49" charset="-120"/>
              </a:rPr>
              <a:t>叮嚀與注意事項</a:t>
            </a:r>
            <a:endParaRPr lang="zh-TW" altLang="en-US" dirty="0"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6081" y="1986739"/>
            <a:ext cx="6172200" cy="6034617"/>
          </a:xfrm>
        </p:spPr>
        <p:txBody>
          <a:bodyPr/>
          <a:lstStyle/>
          <a:p>
            <a:r>
              <a:rPr lang="zh-TW" altLang="en-US" dirty="0" smtClean="0">
                <a:latin typeface="華康儷粗圓" panose="020F0709000000000000" pitchFamily="49" charset="-120"/>
                <a:ea typeface="華康儷粗圓" panose="020F0709000000000000" pitchFamily="49" charset="-120"/>
              </a:rPr>
              <a:t>感謝</a:t>
            </a:r>
            <a:r>
              <a:rPr lang="zh-TW" altLang="en-US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您挽袖捐血救人</a:t>
            </a:r>
            <a:r>
              <a:rPr lang="en-US" altLang="zh-TW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~</a:t>
            </a:r>
            <a:r>
              <a:rPr lang="zh-TW" altLang="en-US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 </a:t>
            </a:r>
            <a:br>
              <a:rPr lang="zh-TW" altLang="en-US" dirty="0">
                <a:latin typeface="華康儷粗圓" panose="020F0709000000000000" pitchFamily="49" charset="-120"/>
                <a:ea typeface="華康儷粗圓" panose="020F0709000000000000" pitchFamily="49" charset="-120"/>
              </a:rPr>
            </a:br>
            <a:r>
              <a:rPr lang="zh-TW" altLang="en-US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誠摯邀請熱血助人的</a:t>
            </a:r>
            <a:r>
              <a:rPr lang="zh-TW" altLang="en-US" dirty="0" smtClean="0">
                <a:latin typeface="華康儷粗圓" panose="020F0709000000000000" pitchFamily="49" charset="-120"/>
                <a:ea typeface="華康儷粗圓" panose="020F0709000000000000" pitchFamily="49" charset="-120"/>
              </a:rPr>
              <a:t>您</a:t>
            </a:r>
            <a:endParaRPr lang="en-US" altLang="zh-TW" dirty="0" smtClean="0"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r>
              <a:rPr lang="zh-TW" altLang="en-US" dirty="0" smtClean="0">
                <a:latin typeface="華康儷粗圓" panose="020F0709000000000000" pitchFamily="49" charset="-120"/>
                <a:ea typeface="華康儷粗圓" panose="020F0709000000000000" pitchFamily="49" charset="-120"/>
              </a:rPr>
              <a:t>請勿</a:t>
            </a:r>
            <a:r>
              <a:rPr lang="zh-TW" altLang="en-US" dirty="0">
                <a:latin typeface="華康儷粗圓" panose="020F0709000000000000" pitchFamily="49" charset="-120"/>
                <a:ea typeface="華康儷粗圓" panose="020F0709000000000000" pitchFamily="49" charset="-120"/>
              </a:rPr>
              <a:t>空腹或睡眠不足時</a:t>
            </a:r>
            <a:r>
              <a:rPr lang="zh-TW" altLang="en-US" dirty="0" smtClean="0">
                <a:latin typeface="華康儷粗圓" panose="020F0709000000000000" pitchFamily="49" charset="-120"/>
                <a:ea typeface="華康儷粗圓" panose="020F0709000000000000" pitchFamily="49" charset="-120"/>
              </a:rPr>
              <a:t>捐血</a:t>
            </a:r>
            <a:endParaRPr lang="en-US" altLang="zh-TW" dirty="0" smtClean="0"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r>
              <a:rPr lang="en-US" altLang="zh-TW" dirty="0">
                <a:latin typeface="華康儷粗圓" panose="020F0709000000000000" pitchFamily="49" charset="-120"/>
                <a:ea typeface="華康儷粗圓" panose="020F0709000000000000" pitchFamily="49" charset="-120"/>
                <a:hlinkClick r:id="rId2"/>
              </a:rPr>
              <a:t>http://</a:t>
            </a:r>
            <a:r>
              <a:rPr lang="en-US" altLang="zh-TW" dirty="0" smtClean="0">
                <a:latin typeface="華康儷粗圓" panose="020F0709000000000000" pitchFamily="49" charset="-120"/>
                <a:ea typeface="華康儷粗圓" panose="020F0709000000000000" pitchFamily="49" charset="-120"/>
                <a:hlinkClick r:id="rId2"/>
              </a:rPr>
              <a:t>www.blood.org.tw/Internet/main/index.aspx</a:t>
            </a:r>
            <a:endParaRPr lang="en-US" altLang="zh-TW" dirty="0" smtClean="0"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19" y="5036513"/>
            <a:ext cx="549592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5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>
              <a:xfrm>
                <a:off x="332656" y="1290045"/>
                <a:ext cx="6380239" cy="3494532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5000" dirty="0" smtClean="0">
                    <a:solidFill>
                      <a:srgbClr val="FF0000"/>
                    </a:solidFill>
                  </a:rPr>
                  <a:t>Q: </a:t>
                </a:r>
                <a:r>
                  <a:rPr lang="zh-TW" altLang="zh-TW" sz="5000" dirty="0" smtClean="0">
                    <a:solidFill>
                      <a:srgbClr val="FF0000"/>
                    </a:solidFill>
                  </a:rPr>
                  <a:t>身體</a:t>
                </a:r>
                <a:r>
                  <a:rPr lang="zh-TW" altLang="zh-TW" sz="5000" dirty="0">
                    <a:solidFill>
                      <a:srgbClr val="FF0000"/>
                    </a:solidFill>
                  </a:rPr>
                  <a:t>質量指數</a:t>
                </a:r>
                <a:r>
                  <a:rPr lang="en-US" altLang="zh-TW" sz="5000" dirty="0">
                    <a:solidFill>
                      <a:srgbClr val="FF0000"/>
                    </a:solidFill>
                  </a:rPr>
                  <a:t>BMI</a:t>
                </a:r>
                <a:r>
                  <a:rPr lang="zh-TW" altLang="zh-TW" sz="5000" dirty="0">
                    <a:solidFill>
                      <a:srgbClr val="FF0000"/>
                    </a:solidFill>
                  </a:rPr>
                  <a:t>指數</a:t>
                </a:r>
                <a:r>
                  <a:rPr lang="en-US" altLang="zh-TW" sz="5000" dirty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zh-TW" altLang="zh-TW" sz="5000">
                        <a:solidFill>
                          <a:srgbClr val="FF0000"/>
                        </a:solidFill>
                        <a:latin typeface="Cambria Math"/>
                      </a:rPr>
                      <m:t>體重</m:t>
                    </m:r>
                    <m:r>
                      <a:rPr lang="en-US" altLang="zh-TW" sz="500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zh-TW" altLang="zh-TW" sz="5000">
                        <a:solidFill>
                          <a:srgbClr val="FF0000"/>
                        </a:solidFill>
                        <a:latin typeface="Cambria Math"/>
                      </a:rPr>
                      <m:t>公斤</m:t>
                    </m:r>
                    <m:r>
                      <a:rPr lang="en-US" altLang="zh-TW" sz="5000">
                        <a:solidFill>
                          <a:srgbClr val="FF0000"/>
                        </a:solidFill>
                        <a:latin typeface="Cambria Math"/>
                      </a:rPr>
                      <m:t>)÷</m:t>
                    </m:r>
                    <m:sSup>
                      <m:sSupPr>
                        <m:ctrlPr>
                          <a:rPr lang="zh-TW" altLang="zh-TW" sz="5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zh-TW" sz="5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身高</m:t>
                        </m:r>
                      </m:e>
                      <m:sup>
                        <m:r>
                          <a:rPr lang="en-US" altLang="zh-TW" sz="5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TW" sz="5000" i="1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zh-TW" altLang="zh-TW" sz="5000" i="1">
                        <a:solidFill>
                          <a:srgbClr val="FF0000"/>
                        </a:solidFill>
                        <a:latin typeface="Cambria Math"/>
                      </a:rPr>
                      <m:t>公尺</m:t>
                    </m:r>
                    <m:r>
                      <a:rPr lang="en-US" altLang="zh-TW" sz="5000" i="1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sz="5000" dirty="0">
                    <a:solidFill>
                      <a:srgbClr val="FF0000"/>
                    </a:solidFill>
                  </a:rPr>
                  <a:t>  </a:t>
                </a:r>
                <a:r>
                  <a:rPr lang="zh-TW" altLang="zh-TW" sz="5000" dirty="0">
                    <a:solidFill>
                      <a:srgbClr val="FF0000"/>
                    </a:solidFill>
                  </a:rPr>
                  <a:t>，是否正確</a:t>
                </a:r>
                <a:r>
                  <a:rPr lang="en-US" altLang="zh-TW" sz="5000" dirty="0">
                    <a:solidFill>
                      <a:srgbClr val="FF0000"/>
                    </a:solidFill>
                  </a:rPr>
                  <a:t>?</a:t>
                </a:r>
                <a:endParaRPr lang="zh-TW" altLang="en-US" sz="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32656" y="1290045"/>
                <a:ext cx="6380239" cy="3494532"/>
              </a:xfrm>
              <a:blipFill rotWithShape="1">
                <a:blip r:embed="rId2"/>
                <a:stretch>
                  <a:fillRect t="-1396" r="-4398" b="-64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5220072"/>
            <a:ext cx="6172200" cy="29481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5400" dirty="0" err="1" smtClean="0"/>
              <a:t>Ans</a:t>
            </a:r>
            <a:r>
              <a:rPr lang="zh-TW" altLang="en-US" sz="5400" dirty="0" smtClean="0"/>
              <a:t>： </a:t>
            </a:r>
            <a:r>
              <a:rPr lang="en-US" altLang="zh-TW" sz="5400" dirty="0" smtClean="0"/>
              <a:t>_____(1)</a:t>
            </a:r>
          </a:p>
          <a:p>
            <a:pPr marL="0" indent="0">
              <a:buNone/>
            </a:pPr>
            <a:r>
              <a:rPr lang="en-US" altLang="zh-TW" sz="5400" dirty="0" smtClean="0"/>
              <a:t>(1)</a:t>
            </a:r>
            <a:r>
              <a:rPr lang="zh-TW" altLang="zh-TW" sz="5400" dirty="0" smtClean="0"/>
              <a:t>是</a:t>
            </a:r>
            <a:r>
              <a:rPr lang="en-US" altLang="zh-TW" sz="5400" dirty="0" smtClean="0"/>
              <a:t>   </a:t>
            </a:r>
          </a:p>
          <a:p>
            <a:pPr marL="0" indent="0">
              <a:buNone/>
            </a:pPr>
            <a:r>
              <a:rPr lang="en-US" altLang="zh-TW" sz="5400" dirty="0" smtClean="0"/>
              <a:t>(2)</a:t>
            </a:r>
            <a:r>
              <a:rPr lang="zh-TW" altLang="zh-TW" sz="5400" dirty="0" smtClean="0"/>
              <a:t>否</a:t>
            </a:r>
            <a:endParaRPr lang="zh-TW" altLang="en-US" sz="54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86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4902" y="1290045"/>
            <a:ext cx="6408712" cy="4074043"/>
          </a:xfrm>
        </p:spPr>
        <p:txBody>
          <a:bodyPr>
            <a:norm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腰圍</a:t>
            </a:r>
            <a:r>
              <a:rPr lang="en-US" altLang="zh-TW" sz="5000" dirty="0">
                <a:solidFill>
                  <a:srgbClr val="FF0000"/>
                </a:solidFill>
              </a:rPr>
              <a:t>: </a:t>
            </a:r>
            <a:r>
              <a:rPr lang="zh-TW" altLang="zh-TW" sz="5000" dirty="0">
                <a:solidFill>
                  <a:srgbClr val="FF0000"/>
                </a:solidFill>
              </a:rPr>
              <a:t>男性腰圍超過</a:t>
            </a:r>
            <a:r>
              <a:rPr lang="en-US" altLang="zh-TW" sz="5000" dirty="0">
                <a:solidFill>
                  <a:srgbClr val="FF0000"/>
                </a:solidFill>
              </a:rPr>
              <a:t>90</a:t>
            </a:r>
            <a:r>
              <a:rPr lang="zh-TW" altLang="zh-TW" sz="5000" dirty="0">
                <a:solidFill>
                  <a:srgbClr val="FF0000"/>
                </a:solidFill>
              </a:rPr>
              <a:t>公分，女性腰圍超過</a:t>
            </a:r>
            <a:r>
              <a:rPr lang="en-US" altLang="zh-TW" sz="5000" dirty="0">
                <a:solidFill>
                  <a:srgbClr val="FF0000"/>
                </a:solidFill>
              </a:rPr>
              <a:t>80</a:t>
            </a:r>
            <a:r>
              <a:rPr lang="zh-TW" altLang="zh-TW" sz="5000" dirty="0">
                <a:solidFill>
                  <a:srgbClr val="FF0000"/>
                </a:solidFill>
              </a:rPr>
              <a:t>公分，即可稱為肥胖</a:t>
            </a:r>
            <a:r>
              <a:rPr lang="en-US" altLang="zh-TW" sz="5000" dirty="0">
                <a:solidFill>
                  <a:srgbClr val="FF0000"/>
                </a:solidFill>
              </a:rPr>
              <a:t>? 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5004048"/>
            <a:ext cx="6172200" cy="316417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5000" dirty="0" err="1" smtClean="0"/>
              <a:t>Ans</a:t>
            </a:r>
            <a:r>
              <a:rPr lang="zh-TW" altLang="en-US" sz="5000" dirty="0" smtClean="0"/>
              <a:t>： </a:t>
            </a:r>
            <a:r>
              <a:rPr lang="en-US" altLang="zh-TW" sz="5000" dirty="0" smtClean="0"/>
              <a:t>_____(1)</a:t>
            </a:r>
          </a:p>
          <a:p>
            <a:pPr marL="0" indent="0">
              <a:buNone/>
            </a:pPr>
            <a:r>
              <a:rPr lang="en-US" altLang="zh-TW" sz="5000" dirty="0" smtClean="0"/>
              <a:t>(1)</a:t>
            </a:r>
            <a:r>
              <a:rPr lang="zh-TW" altLang="zh-TW" sz="5000" dirty="0" smtClean="0"/>
              <a:t>是</a:t>
            </a:r>
            <a:r>
              <a:rPr lang="en-US" altLang="zh-TW" sz="5000" dirty="0" smtClean="0"/>
              <a:t>   </a:t>
            </a:r>
          </a:p>
          <a:p>
            <a:pPr marL="0" indent="0">
              <a:buNone/>
            </a:pPr>
            <a:r>
              <a:rPr lang="en-US" altLang="zh-TW" sz="5000" dirty="0" smtClean="0"/>
              <a:t>(2)</a:t>
            </a:r>
            <a:r>
              <a:rPr lang="zh-TW" altLang="zh-TW" sz="5000" dirty="0" smtClean="0"/>
              <a:t>否</a:t>
            </a:r>
            <a:endParaRPr lang="zh-TW" altLang="en-US" sz="5000" dirty="0" smtClean="0"/>
          </a:p>
          <a:p>
            <a:pPr marL="0" indent="0">
              <a:buNone/>
            </a:pPr>
            <a:endParaRPr lang="en-US" altLang="zh-TW" sz="5000" dirty="0" smtClean="0"/>
          </a:p>
          <a:p>
            <a:pPr marL="0" indent="0">
              <a:buNone/>
            </a:pPr>
            <a:r>
              <a:rPr lang="en-US" altLang="zh-TW" sz="5000" dirty="0"/>
              <a:t> </a:t>
            </a:r>
            <a:r>
              <a:rPr lang="en-US" altLang="zh-TW" sz="5000" dirty="0" smtClean="0"/>
              <a:t>   </a:t>
            </a:r>
            <a:endParaRPr lang="zh-TW" altLang="en-US" sz="5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36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2656" y="899592"/>
            <a:ext cx="6316216" cy="3456384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Q: BMI</a:t>
            </a:r>
            <a:r>
              <a:rPr lang="zh-TW" altLang="zh-TW" dirty="0">
                <a:solidFill>
                  <a:srgbClr val="FF0000"/>
                </a:solidFill>
              </a:rPr>
              <a:t>的正常範圍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3054" y="4427984"/>
            <a:ext cx="6172200" cy="33801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_____(2)</a:t>
            </a:r>
          </a:p>
          <a:p>
            <a:pPr marL="541338" indent="-541338" algn="ctr">
              <a:buAutoNum type="arabicParenBoth"/>
            </a:pPr>
            <a:r>
              <a:rPr lang="en-US" altLang="zh-TW" sz="4000" dirty="0" smtClean="0"/>
              <a:t>            BMI</a:t>
            </a:r>
            <a:r>
              <a:rPr lang="en-US" altLang="zh-TW" sz="4000" dirty="0"/>
              <a:t> </a:t>
            </a:r>
            <a:r>
              <a:rPr lang="zh-TW" altLang="zh-TW" sz="4000" dirty="0"/>
              <a:t>＜</a:t>
            </a:r>
            <a:r>
              <a:rPr lang="en-US" altLang="zh-TW" sz="4000" dirty="0"/>
              <a:t> 18.5 </a:t>
            </a:r>
            <a:endParaRPr lang="en-US" altLang="zh-TW" sz="4000" dirty="0" smtClean="0"/>
          </a:p>
          <a:p>
            <a:pPr marL="742950" indent="-742950" algn="ctr">
              <a:buAutoNum type="arabicParenBoth"/>
            </a:pPr>
            <a:r>
              <a:rPr lang="en-US" altLang="zh-TW" sz="4000" dirty="0" smtClean="0"/>
              <a:t>18.5 </a:t>
            </a:r>
            <a:r>
              <a:rPr lang="zh-TW" altLang="zh-TW" sz="4000" dirty="0" smtClean="0"/>
              <a:t>≦</a:t>
            </a:r>
            <a:r>
              <a:rPr lang="en-US" altLang="zh-TW" sz="4000" dirty="0" smtClean="0"/>
              <a:t> BMI </a:t>
            </a:r>
            <a:r>
              <a:rPr lang="zh-TW" altLang="zh-TW" sz="4000" dirty="0" smtClean="0"/>
              <a:t>＜</a:t>
            </a:r>
            <a:r>
              <a:rPr lang="en-US" altLang="zh-TW" sz="4000" dirty="0" smtClean="0"/>
              <a:t>24</a:t>
            </a:r>
            <a:endParaRPr lang="en-US" altLang="zh-TW" sz="4000" dirty="0"/>
          </a:p>
          <a:p>
            <a:pPr marL="742950" indent="-742950" algn="ctr">
              <a:buFont typeface="Arial" panose="020B0604020202020204" pitchFamily="34" charset="0"/>
              <a:buAutoNum type="arabicParenBoth"/>
            </a:pPr>
            <a:r>
              <a:rPr lang="en-US" altLang="zh-TW" sz="4000" dirty="0" smtClean="0"/>
              <a:t>  24 </a:t>
            </a:r>
            <a:r>
              <a:rPr lang="zh-TW" altLang="zh-TW" sz="4000" dirty="0" smtClean="0"/>
              <a:t>≦</a:t>
            </a:r>
            <a:r>
              <a:rPr lang="en-US" altLang="zh-TW" sz="4000" dirty="0" smtClean="0"/>
              <a:t> BMI </a:t>
            </a:r>
            <a:r>
              <a:rPr lang="zh-TW" altLang="zh-TW" sz="4000" dirty="0" smtClean="0"/>
              <a:t>＜</a:t>
            </a:r>
            <a:r>
              <a:rPr lang="en-US" altLang="zh-TW" sz="4000" dirty="0" smtClean="0"/>
              <a:t> 27</a:t>
            </a:r>
          </a:p>
          <a:p>
            <a:pPr marL="0" indent="0" algn="ctr">
              <a:buNone/>
            </a:pPr>
            <a:r>
              <a:rPr lang="en-US" altLang="zh-TW" sz="4000" dirty="0" smtClean="0"/>
              <a:t>         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652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672" y="1293492"/>
            <a:ext cx="6172200" cy="3278507"/>
          </a:xfrm>
        </p:spPr>
        <p:txBody>
          <a:bodyPr>
            <a:norm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肥胖</a:t>
            </a:r>
            <a:r>
              <a:rPr lang="zh-TW" altLang="zh-TW" sz="5000" dirty="0">
                <a:solidFill>
                  <a:srgbClr val="FF0000"/>
                </a:solidFill>
              </a:rPr>
              <a:t>的</a:t>
            </a:r>
            <a:r>
              <a:rPr lang="en-US" altLang="zh-TW" sz="5000" dirty="0">
                <a:solidFill>
                  <a:srgbClr val="FF0000"/>
                </a:solidFill>
              </a:rPr>
              <a:t>BMI</a:t>
            </a:r>
            <a:r>
              <a:rPr lang="zh-TW" altLang="zh-TW" sz="5000" dirty="0">
                <a:solidFill>
                  <a:srgbClr val="FF0000"/>
                </a:solidFill>
              </a:rPr>
              <a:t>應大於多少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4860032"/>
            <a:ext cx="6172200" cy="3308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_____(3)</a:t>
            </a:r>
          </a:p>
          <a:p>
            <a:pPr marL="0" indent="0">
              <a:buNone/>
            </a:pPr>
            <a:r>
              <a:rPr lang="en-US" altLang="zh-TW" sz="4000" dirty="0"/>
              <a:t> </a:t>
            </a:r>
            <a:r>
              <a:rPr lang="en-US" altLang="zh-TW" sz="4000" dirty="0" smtClean="0"/>
              <a:t>        (1) 25  </a:t>
            </a:r>
          </a:p>
          <a:p>
            <a:pPr marL="0" indent="0">
              <a:buNone/>
            </a:pPr>
            <a:r>
              <a:rPr lang="en-US" altLang="zh-TW" sz="4000" dirty="0" smtClean="0"/>
              <a:t>         (2) 26 </a:t>
            </a:r>
          </a:p>
          <a:p>
            <a:pPr marL="0" indent="0">
              <a:buNone/>
            </a:pPr>
            <a:r>
              <a:rPr lang="en-US" altLang="zh-TW" sz="4000" dirty="0" smtClean="0"/>
              <a:t>         (3) 27</a:t>
            </a:r>
            <a:endParaRPr lang="zh-TW" altLang="en-US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9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640" y="1547664"/>
            <a:ext cx="6480720" cy="3180184"/>
          </a:xfrm>
        </p:spPr>
        <p:txBody>
          <a:bodyPr>
            <a:no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</a:t>
            </a:r>
            <a:r>
              <a:rPr lang="zh-TW" altLang="zh-TW" sz="5000" dirty="0" smtClean="0">
                <a:solidFill>
                  <a:srgbClr val="FF0000"/>
                </a:solidFill>
              </a:rPr>
              <a:t>代謝</a:t>
            </a:r>
            <a:r>
              <a:rPr lang="zh-TW" altLang="zh-TW" sz="5000" dirty="0">
                <a:solidFill>
                  <a:srgbClr val="FF0000"/>
                </a:solidFill>
              </a:rPr>
              <a:t>症候群會衍生為</a:t>
            </a:r>
            <a:r>
              <a:rPr lang="en-US" altLang="zh-TW" sz="5000" dirty="0">
                <a:solidFill>
                  <a:srgbClr val="FF0000"/>
                </a:solidFill>
              </a:rPr>
              <a:t>_____</a:t>
            </a:r>
            <a:r>
              <a:rPr lang="zh-TW" altLang="zh-TW" sz="5000" dirty="0">
                <a:solidFill>
                  <a:srgbClr val="FF0000"/>
                </a:solidFill>
              </a:rPr>
              <a:t>的風險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4283968"/>
            <a:ext cx="6398468" cy="3884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_____(4)</a:t>
            </a:r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腦血管疾病</a:t>
            </a:r>
            <a:r>
              <a:rPr lang="en-US" altLang="zh-TW" sz="4000" dirty="0" smtClean="0"/>
              <a:t> </a:t>
            </a:r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心臟病</a:t>
            </a:r>
            <a:r>
              <a:rPr lang="zh-TW" altLang="zh-TW" sz="4000" dirty="0"/>
              <a:t>、</a:t>
            </a:r>
            <a:r>
              <a:rPr lang="zh-TW" altLang="zh-TW" sz="4000" dirty="0" smtClean="0"/>
              <a:t>糖尿病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高血壓</a:t>
            </a:r>
            <a:endParaRPr lang="en-US" altLang="zh-TW" sz="4000" dirty="0" smtClean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以上皆是</a:t>
            </a:r>
            <a:endParaRPr lang="en-US" altLang="zh-TW" sz="4000" dirty="0" smtClean="0"/>
          </a:p>
          <a:p>
            <a:pPr marL="0" indent="0">
              <a:buNone/>
            </a:pPr>
            <a:endParaRPr lang="zh-TW" altLang="zh-TW" sz="4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32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0648" y="1285454"/>
            <a:ext cx="6172200" cy="3108176"/>
          </a:xfrm>
        </p:spPr>
        <p:txBody>
          <a:bodyPr>
            <a:normAutofit/>
          </a:bodyPr>
          <a:lstStyle/>
          <a:p>
            <a:r>
              <a:rPr lang="en-US" altLang="zh-TW" sz="5000" dirty="0" smtClean="0">
                <a:solidFill>
                  <a:srgbClr val="FF0000"/>
                </a:solidFill>
              </a:rPr>
              <a:t>Q: </a:t>
            </a:r>
            <a:r>
              <a:rPr lang="zh-TW" altLang="zh-TW" sz="5000" dirty="0" smtClean="0">
                <a:solidFill>
                  <a:srgbClr val="FF0000"/>
                </a:solidFill>
              </a:rPr>
              <a:t>哪</a:t>
            </a:r>
            <a:r>
              <a:rPr lang="zh-TW" altLang="zh-TW" sz="5000" dirty="0">
                <a:solidFill>
                  <a:srgbClr val="FF0000"/>
                </a:solidFill>
              </a:rPr>
              <a:t>些行為會感染愛滋病</a:t>
            </a:r>
            <a:endParaRPr lang="zh-TW" altLang="en-US" sz="5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4664" y="3995936"/>
            <a:ext cx="6172200" cy="41002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4000" dirty="0" err="1" smtClean="0"/>
              <a:t>Ans</a:t>
            </a:r>
            <a:r>
              <a:rPr lang="en-US" altLang="zh-TW" sz="4000" dirty="0" smtClean="0"/>
              <a:t>: _____(1) (2) (4)</a:t>
            </a:r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性行為</a:t>
            </a:r>
            <a:r>
              <a:rPr lang="en-US" altLang="zh-TW" sz="4000" dirty="0" smtClean="0"/>
              <a:t> </a:t>
            </a:r>
            <a:endParaRPr lang="en-US" altLang="zh-TW" sz="4000" dirty="0"/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血液傳染</a:t>
            </a:r>
            <a:endParaRPr lang="en-US" altLang="zh-TW" sz="4000" dirty="0" smtClean="0"/>
          </a:p>
          <a:p>
            <a:pPr marL="742950" indent="-742950">
              <a:buFont typeface="Arial" panose="020B0604020202020204" pitchFamily="34" charset="0"/>
              <a:buAutoNum type="arabicParenBoth"/>
            </a:pPr>
            <a:r>
              <a:rPr lang="zh-TW" altLang="zh-TW" sz="4000" dirty="0" smtClean="0"/>
              <a:t>和愛滋病患者接吻</a:t>
            </a:r>
          </a:p>
          <a:p>
            <a:pPr marL="742950" indent="-742950">
              <a:buAutoNum type="arabicParenBoth"/>
            </a:pPr>
            <a:r>
              <a:rPr lang="zh-TW" altLang="zh-TW" sz="4000" dirty="0" smtClean="0"/>
              <a:t>母子垂直傳染</a:t>
            </a:r>
            <a:r>
              <a:rPr lang="en-US" altLang="zh-TW" sz="4000" dirty="0" smtClean="0"/>
              <a:t> </a:t>
            </a:r>
          </a:p>
          <a:p>
            <a:pPr marL="742950" indent="-742950">
              <a:buFont typeface="Arial" panose="020B0604020202020204" pitchFamily="34" charset="0"/>
              <a:buAutoNum type="arabicParenBoth"/>
            </a:pPr>
            <a:r>
              <a:rPr lang="zh-TW" altLang="zh-TW" sz="4000" dirty="0" smtClean="0"/>
              <a:t>和愛滋病患者共用浴缸、</a:t>
            </a:r>
            <a:r>
              <a:rPr lang="en-US" altLang="zh-TW" sz="4000" dirty="0" smtClean="0"/>
              <a:t>          </a:t>
            </a:r>
            <a:r>
              <a:rPr lang="zh-TW" altLang="zh-TW" sz="4000" dirty="0" smtClean="0"/>
              <a:t>馬桶</a:t>
            </a:r>
            <a:endParaRPr lang="zh-TW" altLang="en-US" sz="4000" dirty="0" smtClean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0"/>
            <a:ext cx="6172200" cy="1290045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86" y="7884368"/>
            <a:ext cx="5076825" cy="1162050"/>
          </a:xfrm>
          <a:prstGeom prst="rect">
            <a:avLst/>
          </a:prstGeom>
        </p:spPr>
      </p:pic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0"/>
            <a:ext cx="6172200" cy="12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03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370</Words>
  <Application>Microsoft Office PowerPoint</Application>
  <PresentationFormat>如螢幕大小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PowerPoint 簡報</vt:lpstr>
      <vt:lpstr>PowerPoint 簡報</vt:lpstr>
      <vt:lpstr>愛的叮嚀與注意事項</vt:lpstr>
      <vt:lpstr>Q: 身體質量指數BMI指數=體重(公斤)÷〖身高〗^2 (公尺)  ，是否正確?</vt:lpstr>
      <vt:lpstr>Q: 腰圍: 男性腰圍超過90公分，女性腰圍超過80公分，即可稱為肥胖? </vt:lpstr>
      <vt:lpstr>Q: BMI的正常範圍 </vt:lpstr>
      <vt:lpstr>Q: 肥胖的BMI應大於多少</vt:lpstr>
      <vt:lpstr>Q:代謝症候群會衍生為_____的風險</vt:lpstr>
      <vt:lpstr>Q: 哪些行為會感染愛滋病</vt:lpstr>
      <vt:lpstr>Q: 哪些疾病會經由性行為傳染</vt:lpstr>
      <vt:lpstr>Q: 若知自己為感染者，卻隱瞞並與他人進行性行為或其他行為傳染於人，要負</vt:lpstr>
      <vt:lpstr>Q: 愛滋病是什麼</vt:lpstr>
      <vt:lpstr>Q: 有關愛滋病哪些是錯誤的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2014-11-21T07:32:09Z</dcterms:created>
  <dcterms:modified xsi:type="dcterms:W3CDTF">2014-11-25T06:18:17Z</dcterms:modified>
</cp:coreProperties>
</file>