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1" r:id="rId1"/>
  </p:sldMasterIdLst>
  <p:notesMasterIdLst>
    <p:notesMasterId r:id="rId70"/>
  </p:notesMasterIdLst>
  <p:handoutMasterIdLst>
    <p:handoutMasterId r:id="rId71"/>
  </p:handoutMasterIdLst>
  <p:sldIdLst>
    <p:sldId id="678" r:id="rId2"/>
    <p:sldId id="657" r:id="rId3"/>
    <p:sldId id="686" r:id="rId4"/>
    <p:sldId id="687" r:id="rId5"/>
    <p:sldId id="744" r:id="rId6"/>
    <p:sldId id="746" r:id="rId7"/>
    <p:sldId id="747" r:id="rId8"/>
    <p:sldId id="748" r:id="rId9"/>
    <p:sldId id="797" r:id="rId10"/>
    <p:sldId id="798" r:id="rId11"/>
    <p:sldId id="799" r:id="rId12"/>
    <p:sldId id="749" r:id="rId13"/>
    <p:sldId id="750" r:id="rId14"/>
    <p:sldId id="752" r:id="rId15"/>
    <p:sldId id="753" r:id="rId16"/>
    <p:sldId id="754" r:id="rId17"/>
    <p:sldId id="745" r:id="rId18"/>
    <p:sldId id="755" r:id="rId19"/>
    <p:sldId id="756" r:id="rId20"/>
    <p:sldId id="757" r:id="rId21"/>
    <p:sldId id="758" r:id="rId22"/>
    <p:sldId id="759" r:id="rId23"/>
    <p:sldId id="760" r:id="rId24"/>
    <p:sldId id="761" r:id="rId25"/>
    <p:sldId id="762" r:id="rId26"/>
    <p:sldId id="763" r:id="rId27"/>
    <p:sldId id="764" r:id="rId28"/>
    <p:sldId id="766" r:id="rId29"/>
    <p:sldId id="767" r:id="rId30"/>
    <p:sldId id="765" r:id="rId31"/>
    <p:sldId id="774" r:id="rId32"/>
    <p:sldId id="768" r:id="rId33"/>
    <p:sldId id="769" r:id="rId34"/>
    <p:sldId id="770" r:id="rId35"/>
    <p:sldId id="771" r:id="rId36"/>
    <p:sldId id="775" r:id="rId37"/>
    <p:sldId id="776" r:id="rId38"/>
    <p:sldId id="737" r:id="rId39"/>
    <p:sldId id="772" r:id="rId40"/>
    <p:sldId id="773" r:id="rId41"/>
    <p:sldId id="738" r:id="rId42"/>
    <p:sldId id="800" r:id="rId43"/>
    <p:sldId id="801" r:id="rId44"/>
    <p:sldId id="802" r:id="rId45"/>
    <p:sldId id="777" r:id="rId46"/>
    <p:sldId id="778" r:id="rId47"/>
    <p:sldId id="779" r:id="rId48"/>
    <p:sldId id="780" r:id="rId49"/>
    <p:sldId id="781" r:id="rId50"/>
    <p:sldId id="782" r:id="rId51"/>
    <p:sldId id="742" r:id="rId52"/>
    <p:sldId id="783" r:id="rId53"/>
    <p:sldId id="784" r:id="rId54"/>
    <p:sldId id="785" r:id="rId55"/>
    <p:sldId id="786" r:id="rId56"/>
    <p:sldId id="743" r:id="rId57"/>
    <p:sldId id="787" r:id="rId58"/>
    <p:sldId id="789" r:id="rId59"/>
    <p:sldId id="788" r:id="rId60"/>
    <p:sldId id="790" r:id="rId61"/>
    <p:sldId id="791" r:id="rId62"/>
    <p:sldId id="792" r:id="rId63"/>
    <p:sldId id="793" r:id="rId64"/>
    <p:sldId id="794" r:id="rId65"/>
    <p:sldId id="795" r:id="rId66"/>
    <p:sldId id="796" r:id="rId67"/>
    <p:sldId id="692" r:id="rId68"/>
    <p:sldId id="366" r:id="rId6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0D8E8"/>
    <a:srgbClr val="E9EDF4"/>
    <a:srgbClr val="FF3300"/>
    <a:srgbClr val="FF6600"/>
    <a:srgbClr val="A86ED4"/>
    <a:srgbClr val="CDACE6"/>
    <a:srgbClr val="660066"/>
    <a:srgbClr val="E1DEC9"/>
    <a:srgbClr val="6E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289" autoAdjust="0"/>
  </p:normalViewPr>
  <p:slideViewPr>
    <p:cSldViewPr snapToGrid="0">
      <p:cViewPr>
        <p:scale>
          <a:sx n="74" d="100"/>
          <a:sy n="74" d="100"/>
        </p:scale>
        <p:origin x="-1086" y="25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0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/>
              <a:t>2015/3/9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FBA51-E903-4961-ABBE-5454BA086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1805" indent="-28555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2220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8469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6315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75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519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463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9407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7DC0638-46A4-4ED8-9797-E17ABBFB817B}" type="slidenum">
              <a:rPr kumimoji="0" lang="en-US" altLang="zh-TW" b="0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US" altLang="zh-TW" b="0" smtClean="0">
              <a:latin typeface="Arial Unicode MS" pitchFamily="34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畢業前置作業</a:t>
            </a:r>
          </a:p>
          <a:p>
            <a:r>
              <a:rPr lang="zh-TW" altLang="en-US" dirty="0" smtClean="0"/>
              <a:t>畢業處理</a:t>
            </a:r>
          </a:p>
          <a:p>
            <a:r>
              <a:rPr lang="zh-TW" altLang="en-US" dirty="0" smtClean="0"/>
              <a:t>其他</a:t>
            </a:r>
          </a:p>
          <a:p>
            <a:r>
              <a:rPr lang="zh-TW" altLang="en-US" dirty="0" smtClean="0"/>
              <a:t>學生證補發作業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若報帳類別</a:t>
            </a:r>
            <a:r>
              <a:rPr lang="en-US" altLang="zh-TW" dirty="0" smtClean="0"/>
              <a:t>= </a:t>
            </a:r>
            <a:r>
              <a:rPr lang="zh-TW" altLang="en-US" dirty="0" smtClean="0"/>
              <a:t>指導教授 ，需檢核該學生是否有輸入論文成績 連結</a:t>
            </a:r>
            <a:r>
              <a:rPr lang="en-US" altLang="zh-TW" dirty="0" smtClean="0"/>
              <a:t>GRD2170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717A-BDF8-46E0-88B9-8801C7E553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2191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42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63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76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836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9363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33424" y="1895475"/>
            <a:ext cx="6581776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966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3875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311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21408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439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9731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506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2138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850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5942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34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960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5566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6172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6164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49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647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44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80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18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2606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631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7" descr="1024-768-green-bg"/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7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5" r:id="rId13"/>
    <p:sldLayoutId id="2147484164" r:id="rId14"/>
    <p:sldLayoutId id="2147484167" r:id="rId15"/>
    <p:sldLayoutId id="2147484193" r:id="rId16"/>
    <p:sldLayoutId id="2147483713" r:id="rId17"/>
    <p:sldLayoutId id="2147483719" r:id="rId18"/>
    <p:sldLayoutId id="2147483720" r:id="rId19"/>
    <p:sldLayoutId id="2147484201" r:id="rId20"/>
    <p:sldLayoutId id="2147484202" r:id="rId21"/>
    <p:sldLayoutId id="2147484307" r:id="rId22"/>
    <p:sldLayoutId id="2147484308" r:id="rId23"/>
    <p:sldLayoutId id="2147484311" r:id="rId24"/>
    <p:sldLayoutId id="2147484314" r:id="rId25"/>
    <p:sldLayoutId id="2147484315" r:id="rId26"/>
    <p:sldLayoutId id="2147484316" r:id="rId27"/>
    <p:sldLayoutId id="2147484318" r:id="rId28"/>
    <p:sldLayoutId id="2147484319" r:id="rId29"/>
    <p:sldLayoutId id="2147484320" r:id="rId30"/>
    <p:sldLayoutId id="2147484321" r:id="rId31"/>
    <p:sldLayoutId id="2147484322" r:id="rId32"/>
    <p:sldLayoutId id="2147484323" r:id="rId33"/>
    <p:sldLayoutId id="2147484324" r:id="rId34"/>
    <p:sldLayoutId id="2147484325" r:id="rId35"/>
    <p:sldLayoutId id="2147484328" r:id="rId36"/>
    <p:sldLayoutId id="2147484329" r:id="rId37"/>
    <p:sldLayoutId id="2147484330" r:id="rId38"/>
    <p:sldLayoutId id="2147484331" r:id="rId39"/>
    <p:sldLayoutId id="2147484332" r:id="rId40"/>
    <p:sldLayoutId id="2147484333" r:id="rId41"/>
    <p:sldLayoutId id="2147484334" r:id="rId42"/>
    <p:sldLayoutId id="2147484335" r:id="rId43"/>
    <p:sldLayoutId id="2147484336" r:id="rId44"/>
    <p:sldLayoutId id="2147484380" r:id="rId4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10.80.86.174/NTS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png"/><Relationship Id="rId7" Type="http://schemas.openxmlformats.org/officeDocument/2006/relationships/image" Target="../media/image2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11" Type="http://schemas.openxmlformats.org/officeDocument/2006/relationships/image" Target="../media/image45.png"/><Relationship Id="rId5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4.png"/><Relationship Id="rId9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6"/>
          <p:cNvSpPr txBox="1">
            <a:spLocks/>
          </p:cNvSpPr>
          <p:nvPr/>
        </p:nvSpPr>
        <p:spPr bwMode="auto">
          <a:xfrm>
            <a:off x="323850" y="2060575"/>
            <a:ext cx="67278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4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zh-TW" altLang="en-US" sz="3600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校務資訊系統建置案</a:t>
            </a:r>
          </a:p>
        </p:txBody>
      </p:sp>
      <p:sp>
        <p:nvSpPr>
          <p:cNvPr id="3076" name="文字版面配置區 6"/>
          <p:cNvSpPr txBox="1">
            <a:spLocks/>
          </p:cNvSpPr>
          <p:nvPr/>
        </p:nvSpPr>
        <p:spPr bwMode="auto">
          <a:xfrm>
            <a:off x="3132138" y="5229225"/>
            <a:ext cx="58689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r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000" b="1">
                <a:solidFill>
                  <a:srgbClr val="008000"/>
                </a:solidFill>
                <a:latin typeface="Arial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kumimoji="1" sz="2000" b="1">
                <a:solidFill>
                  <a:srgbClr val="996600"/>
                </a:solidFill>
                <a:latin typeface="Arial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¨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>
              <a:buClrTx/>
              <a:buFontTx/>
              <a:buNone/>
            </a:pPr>
            <a:r>
              <a:rPr lang="zh-TW" altLang="en-US" sz="2000" dirty="0">
                <a:solidFill>
                  <a:srgbClr val="2F2F2F"/>
                </a:solidFill>
                <a:ea typeface="微軟正黑體" pitchFamily="34" charset="-120"/>
              </a:rPr>
              <a:t>宏碁股份有限公司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  <a:p>
            <a:pPr algn="r">
              <a:buClrTx/>
              <a:buFontTx/>
              <a:buNone/>
            </a:pPr>
            <a:r>
              <a:rPr lang="zh-TW" altLang="en-US" sz="2000" dirty="0" smtClean="0">
                <a:solidFill>
                  <a:srgbClr val="2F2F2F"/>
                </a:solidFill>
                <a:ea typeface="微軟正黑體" pitchFamily="34" charset="-120"/>
              </a:rPr>
              <a:t>曾麗蓉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20688" y="2727325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0" dirty="0" smtClean="0">
                <a:solidFill>
                  <a:srgbClr val="820000"/>
                </a:solidFill>
                <a:ea typeface="文鼎粗黑" pitchFamily="49" charset="-120"/>
              </a:rPr>
              <a:t>教育訓練</a:t>
            </a:r>
            <a:endParaRPr lang="zh-TW" altLang="en-US" sz="3200" b="0" dirty="0">
              <a:solidFill>
                <a:srgbClr val="820000"/>
              </a:solidFill>
              <a:ea typeface="文鼎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59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493949"/>
            <a:ext cx="7802719" cy="231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2" y="3966693"/>
            <a:ext cx="7756600" cy="23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ENR8020_</a:t>
            </a:r>
            <a:r>
              <a:rPr lang="zh-TW" altLang="en-US" dirty="0"/>
              <a:t>維護學分學程必修課程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178683" y="3721796"/>
            <a:ext cx="4591052" cy="489793"/>
            <a:chOff x="2097348" y="2692495"/>
            <a:chExt cx="2274155" cy="679577"/>
          </a:xfrm>
        </p:grpSpPr>
        <p:cxnSp>
          <p:nvCxnSpPr>
            <p:cNvPr id="19" name="肘形接點 18"/>
            <p:cNvCxnSpPr/>
            <p:nvPr/>
          </p:nvCxnSpPr>
          <p:spPr>
            <a:xfrm rot="10800000">
              <a:off x="2097348" y="2692495"/>
              <a:ext cx="205238" cy="38343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2585" y="2859632"/>
              <a:ext cx="2068918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 若為第</a:t>
              </a:r>
              <a:r>
                <a:rPr lang="en-US" altLang="zh-TW" dirty="0" smtClean="0"/>
                <a:t>1</a:t>
              </a:r>
              <a:r>
                <a:rPr lang="zh-TW" altLang="en-US" dirty="0" smtClean="0"/>
                <a:t>次設定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進入下方頁面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921666" y="5755562"/>
            <a:ext cx="1755482" cy="678314"/>
            <a:chOff x="2335513" y="3304966"/>
            <a:chExt cx="918263" cy="829382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2532201" y="3426912"/>
              <a:ext cx="377654" cy="13376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335513" y="3682762"/>
              <a:ext cx="918263" cy="4515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設定領域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</p:txBody>
        </p:sp>
      </p:grp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2" y="358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0" y="54507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835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1" y="3900849"/>
            <a:ext cx="7405302" cy="21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408991"/>
            <a:ext cx="7641599" cy="21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ENR8020_</a:t>
            </a:r>
            <a:r>
              <a:rPr lang="zh-TW" altLang="en-US" dirty="0"/>
              <a:t>維護學分學程必修課程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859066" y="1950561"/>
            <a:ext cx="2674912" cy="1103916"/>
            <a:chOff x="2735063" y="747138"/>
            <a:chExt cx="1325004" cy="1531660"/>
          </a:xfrm>
        </p:grpSpPr>
        <p:cxnSp>
          <p:nvCxnSpPr>
            <p:cNvPr id="19" name="肘形接點 18"/>
            <p:cNvCxnSpPr/>
            <p:nvPr/>
          </p:nvCxnSpPr>
          <p:spPr>
            <a:xfrm rot="16200000" flipH="1">
              <a:off x="3103182" y="1938875"/>
              <a:ext cx="615169" cy="6467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35063" y="747138"/>
              <a:ext cx="1325004" cy="12811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輸入領域名稱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回上頁</a:t>
              </a:r>
              <a:endParaRPr lang="zh-TW" altLang="en-US" b="1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661317" y="4998796"/>
            <a:ext cx="3998949" cy="1200329"/>
            <a:chOff x="2154072" y="3416846"/>
            <a:chExt cx="2091783" cy="1467656"/>
          </a:xfrm>
        </p:grpSpPr>
        <p:cxnSp>
          <p:nvCxnSpPr>
            <p:cNvPr id="29" name="肘形接點 28"/>
            <p:cNvCxnSpPr/>
            <p:nvPr/>
          </p:nvCxnSpPr>
          <p:spPr>
            <a:xfrm rot="10800000" flipV="1">
              <a:off x="2154072" y="3931919"/>
              <a:ext cx="293413" cy="21513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447485" y="3416846"/>
              <a:ext cx="1798370" cy="1467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下拉選擇領域名稱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選擇課程</a:t>
              </a:r>
              <a:r>
                <a:rPr lang="en-US" altLang="zh-TW" b="1" dirty="0" smtClean="0"/>
                <a:t>(</a:t>
              </a:r>
              <a:r>
                <a:rPr lang="zh-TW" altLang="en-US" b="1" dirty="0" smtClean="0"/>
                <a:t>多選</a:t>
              </a:r>
              <a:r>
                <a:rPr lang="en-US" altLang="zh-TW" b="1" dirty="0" smtClean="0"/>
                <a:t>)</a:t>
              </a:r>
              <a:r>
                <a:rPr lang="zh-TW" altLang="en-US" dirty="0" smtClean="0"/>
                <a:t>鈕帶回課程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如要刪課請在課程前按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69" y="27357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7" y="125659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93" y="46662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55" y="55074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67" y="28881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61" y="39476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53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9" y="1543050"/>
            <a:ext cx="785380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ENR8050_</a:t>
            </a:r>
            <a:r>
              <a:rPr lang="zh-TW" altLang="en-US" dirty="0"/>
              <a:t>審核學分學程申請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916775" y="4808516"/>
            <a:ext cx="2084000" cy="737527"/>
            <a:chOff x="2820473" y="1849660"/>
            <a:chExt cx="1032299" cy="1023302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921263" y="1873271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360522"/>
              <a:ext cx="103229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 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進入審核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100712" y="2716944"/>
            <a:ext cx="1756182" cy="1064139"/>
            <a:chOff x="2539002" y="1643441"/>
            <a:chExt cx="918629" cy="130113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2766608" y="1862277"/>
              <a:ext cx="510860" cy="7318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539002" y="2154300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30" y="2716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03" y="16737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0" y="4598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38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" y="4743651"/>
            <a:ext cx="769639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6" y="1389977"/>
            <a:ext cx="7696390" cy="308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ENR8050_</a:t>
            </a:r>
            <a:r>
              <a:rPr lang="zh-TW" altLang="en-US" dirty="0"/>
              <a:t>審核學分學程申請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311785" y="3800555"/>
            <a:ext cx="3915777" cy="1428721"/>
            <a:chOff x="1843523" y="1690406"/>
            <a:chExt cx="2048276" cy="1746913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2637808" y="1950019"/>
              <a:ext cx="617947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1843523" y="2308353"/>
              <a:ext cx="2048276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點選核准狀況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查詢學生成績</a:t>
              </a:r>
              <a:r>
                <a:rPr lang="zh-TW" altLang="en-US" dirty="0" smtClean="0"/>
                <a:t>可查學生曆年成績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鈕</a:t>
              </a:r>
              <a:r>
                <a:rPr lang="zh-TW" altLang="en-US" dirty="0"/>
                <a:t>後</a:t>
              </a:r>
              <a:r>
                <a:rPr lang="en-US" altLang="zh-TW" dirty="0"/>
                <a:t>, </a:t>
              </a:r>
              <a:r>
                <a:rPr lang="zh-TW" altLang="en-US" dirty="0"/>
                <a:t>可按</a:t>
              </a:r>
              <a:r>
                <a:rPr lang="zh-TW" altLang="en-US" b="1" dirty="0"/>
                <a:t>回查詢</a:t>
              </a:r>
              <a:r>
                <a:rPr lang="zh-TW" altLang="en-US" b="1" dirty="0" smtClean="0"/>
                <a:t>頁</a:t>
              </a:r>
              <a:r>
                <a:rPr lang="zh-TW" altLang="en-US" dirty="0"/>
                <a:t>鈕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10" y="391268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6" y="33469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00" y="13270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06" y="523418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1977549" y="5386589"/>
            <a:ext cx="3599002" cy="1064140"/>
            <a:chOff x="2795488" y="1072458"/>
            <a:chExt cx="1882577" cy="1301136"/>
          </a:xfrm>
        </p:grpSpPr>
        <p:cxnSp>
          <p:nvCxnSpPr>
            <p:cNvPr id="32" name="肘形接點 31"/>
            <p:cNvCxnSpPr/>
            <p:nvPr/>
          </p:nvCxnSpPr>
          <p:spPr>
            <a:xfrm rot="16200000" flipV="1">
              <a:off x="2917005" y="1245520"/>
              <a:ext cx="510861" cy="164737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2795488" y="1583318"/>
              <a:ext cx="1882577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勾選後按</a:t>
              </a:r>
              <a:r>
                <a:rPr lang="zh-TW" altLang="en-US" b="1" dirty="0" smtClean="0"/>
                <a:t>審核結果</a:t>
              </a:r>
              <a:r>
                <a:rPr lang="en-US" altLang="zh-TW" b="1" dirty="0" smtClean="0"/>
                <a:t>Email</a:t>
              </a:r>
              <a:r>
                <a:rPr lang="zh-TW" altLang="en-US" b="1" dirty="0" smtClean="0"/>
                <a:t>通知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即會發</a:t>
              </a:r>
              <a:r>
                <a:rPr lang="en-US" altLang="zh-TW" dirty="0" smtClean="0"/>
                <a:t>Email</a:t>
              </a:r>
              <a:r>
                <a:rPr lang="zh-TW" altLang="en-US" dirty="0" smtClean="0"/>
                <a:t>通知學生審查結果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8910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1657350"/>
            <a:ext cx="7946264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ENR8070_</a:t>
            </a:r>
            <a:r>
              <a:rPr lang="zh-TW" altLang="en-US" dirty="0"/>
              <a:t>審核學分學程課程證書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061910" y="5200650"/>
            <a:ext cx="2084000" cy="737527"/>
            <a:chOff x="2820473" y="1849660"/>
            <a:chExt cx="1032299" cy="1023302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921263" y="1873271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360522"/>
              <a:ext cx="103229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 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進入審核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100712" y="2716944"/>
            <a:ext cx="1756182" cy="1064139"/>
            <a:chOff x="2539002" y="1643441"/>
            <a:chExt cx="918629" cy="130113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2766608" y="1862277"/>
              <a:ext cx="510860" cy="7318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539002" y="2154300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30" y="2716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85" y="18127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0" y="4750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0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9" y="4957319"/>
            <a:ext cx="785412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" y="1438365"/>
            <a:ext cx="7696390" cy="34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ENR8070_</a:t>
            </a:r>
            <a:r>
              <a:rPr lang="zh-TW" altLang="en-US" dirty="0"/>
              <a:t>審核學分學程課程證書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311785" y="3942223"/>
            <a:ext cx="3915777" cy="1428722"/>
            <a:chOff x="1843523" y="1690405"/>
            <a:chExt cx="2048276" cy="1746914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2637808" y="1950018"/>
              <a:ext cx="617947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1843523" y="2308353"/>
              <a:ext cx="2048276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點選審核狀態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點選</a:t>
              </a:r>
              <a:r>
                <a:rPr lang="zh-TW" altLang="en-US" dirty="0"/>
                <a:t>是否核發</a:t>
              </a:r>
              <a:r>
                <a:rPr lang="zh-TW" altLang="en-US" dirty="0" smtClean="0"/>
                <a:t>證書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鈕</a:t>
              </a:r>
              <a:r>
                <a:rPr lang="zh-TW" altLang="en-US" dirty="0"/>
                <a:t>後</a:t>
              </a:r>
              <a:r>
                <a:rPr lang="en-US" altLang="zh-TW" dirty="0"/>
                <a:t>, </a:t>
              </a:r>
              <a:r>
                <a:rPr lang="zh-TW" altLang="en-US" dirty="0"/>
                <a:t>可按</a:t>
              </a:r>
              <a:r>
                <a:rPr lang="zh-TW" altLang="en-US" b="1" dirty="0"/>
                <a:t>回查詢</a:t>
              </a:r>
              <a:r>
                <a:rPr lang="zh-TW" altLang="en-US" b="1" dirty="0" smtClean="0"/>
                <a:t>頁</a:t>
              </a:r>
              <a:r>
                <a:rPr lang="zh-TW" altLang="en-US" dirty="0"/>
                <a:t>鈕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30" y="3748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43" y="43416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57" y="142068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1407368" y="5804399"/>
            <a:ext cx="4169183" cy="646331"/>
            <a:chOff x="2497236" y="1583318"/>
            <a:chExt cx="2180829" cy="790276"/>
          </a:xfrm>
        </p:grpSpPr>
        <p:cxnSp>
          <p:nvCxnSpPr>
            <p:cNvPr id="32" name="肘形接點 31"/>
            <p:cNvCxnSpPr/>
            <p:nvPr/>
          </p:nvCxnSpPr>
          <p:spPr>
            <a:xfrm rot="10800000">
              <a:off x="2497236" y="1961232"/>
              <a:ext cx="298253" cy="20655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2795488" y="1583318"/>
              <a:ext cx="1882577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勾選後按</a:t>
              </a:r>
              <a:r>
                <a:rPr lang="zh-TW" altLang="en-US" b="1" dirty="0" smtClean="0"/>
                <a:t>審核結果</a:t>
              </a:r>
              <a:r>
                <a:rPr lang="en-US" altLang="zh-TW" b="1" dirty="0" smtClean="0"/>
                <a:t>Email</a:t>
              </a:r>
              <a:r>
                <a:rPr lang="zh-TW" altLang="en-US" b="1" dirty="0" smtClean="0"/>
                <a:t>通知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即會發</a:t>
              </a:r>
              <a:r>
                <a:rPr lang="en-US" altLang="zh-TW" dirty="0" smtClean="0"/>
                <a:t>Email</a:t>
              </a:r>
              <a:r>
                <a:rPr lang="zh-TW" altLang="en-US" dirty="0" smtClean="0"/>
                <a:t>通知學生審查結果</a:t>
              </a:r>
              <a:endParaRPr lang="en-US" altLang="zh-TW" dirty="0" smtClean="0"/>
            </a:p>
          </p:txBody>
        </p:sp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9" y="59610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4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521556"/>
            <a:ext cx="810069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ENRF010_</a:t>
            </a:r>
            <a:r>
              <a:rPr lang="zh-TW" altLang="en-US" dirty="0"/>
              <a:t>查詢學分學程辦法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5970659" y="2661952"/>
            <a:ext cx="1756182" cy="1064140"/>
            <a:chOff x="3058632" y="56345"/>
            <a:chExt cx="918629" cy="1301136"/>
          </a:xfrm>
        </p:grpSpPr>
        <p:cxnSp>
          <p:nvCxnSpPr>
            <p:cNvPr id="29" name="肘形接點 28"/>
            <p:cNvCxnSpPr>
              <a:stCxn id="30" idx="0"/>
            </p:cNvCxnSpPr>
            <p:nvPr/>
          </p:nvCxnSpPr>
          <p:spPr>
            <a:xfrm rot="5400000" flipH="1" flipV="1">
              <a:off x="3292673" y="281618"/>
              <a:ext cx="510862" cy="60315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058632" y="56720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66" y="23581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24" y="164799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13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64242" y="1146933"/>
            <a:ext cx="7933024" cy="2681188"/>
            <a:chOff x="805910" y="2236990"/>
            <a:chExt cx="7933024" cy="2681188"/>
          </a:xfrm>
        </p:grpSpPr>
        <p:sp>
          <p:nvSpPr>
            <p:cNvPr id="16" name="圓角矩形 41"/>
            <p:cNvSpPr/>
            <p:nvPr/>
          </p:nvSpPr>
          <p:spPr bwMode="auto">
            <a:xfrm>
              <a:off x="827847" y="262435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ENR6030_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申請抵免學分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" name="圓角矩形 41"/>
            <p:cNvSpPr/>
            <p:nvPr/>
          </p:nvSpPr>
          <p:spPr bwMode="auto">
            <a:xfrm>
              <a:off x="6406897" y="382812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ENR6080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列印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抵免學分申請表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05910" y="22369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抵</a:t>
              </a:r>
              <a:r>
                <a:rPr lang="zh-TW" altLang="en-US" dirty="0" smtClean="0"/>
                <a:t>免</a:t>
              </a:r>
              <a:endParaRPr lang="zh-TW" altLang="en-US" dirty="0"/>
            </a:p>
          </p:txBody>
        </p:sp>
        <p:sp>
          <p:nvSpPr>
            <p:cNvPr id="15" name="圓角矩形 41"/>
            <p:cNvSpPr/>
            <p:nvPr/>
          </p:nvSpPr>
          <p:spPr bwMode="auto">
            <a:xfrm>
              <a:off x="827847" y="382812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ENR6070_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查詢抵免結果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 bwMode="auto">
            <a:xfrm>
              <a:off x="3155030" y="28666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3605880" y="228053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ENR6050_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審核抵免學分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-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系所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圓角矩形 41"/>
            <p:cNvSpPr/>
            <p:nvPr/>
          </p:nvSpPr>
          <p:spPr bwMode="auto">
            <a:xfrm>
              <a:off x="3605880" y="303119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ENR6060_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審核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抵免學分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-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非系所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向右箭號 19"/>
            <p:cNvSpPr/>
            <p:nvPr/>
          </p:nvSpPr>
          <p:spPr bwMode="auto">
            <a:xfrm>
              <a:off x="5975097" y="28666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41"/>
            <p:cNvSpPr/>
            <p:nvPr/>
          </p:nvSpPr>
          <p:spPr bwMode="auto">
            <a:xfrm>
              <a:off x="6425947" y="2605305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ENR6090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_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核定可抵免學分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" name="向右箭號 25"/>
            <p:cNvSpPr/>
            <p:nvPr/>
          </p:nvSpPr>
          <p:spPr bwMode="auto">
            <a:xfrm rot="5400000">
              <a:off x="7297231" y="34508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向右箭號 27"/>
            <p:cNvSpPr/>
            <p:nvPr/>
          </p:nvSpPr>
          <p:spPr bwMode="auto">
            <a:xfrm rot="5400000">
              <a:off x="1746503" y="34508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586830" y="3792978"/>
              <a:ext cx="238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/>
                <a:t>系所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通識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29075" y="454884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學生</a:t>
              </a:r>
              <a:endParaRPr lang="zh-TW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753949" y="223699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教務處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483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327092"/>
            <a:ext cx="8113571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 smtClean="0"/>
              <a:t>-</a:t>
            </a:r>
            <a:r>
              <a:rPr lang="zh-TW" altLang="en-US" dirty="0" smtClean="0"/>
              <a:t>抵免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ENR6050_</a:t>
            </a:r>
            <a:r>
              <a:rPr lang="zh-TW" altLang="en-US" dirty="0"/>
              <a:t>審核抵免學分</a:t>
            </a:r>
            <a:r>
              <a:rPr lang="en-US" altLang="zh-TW" dirty="0"/>
              <a:t>-</a:t>
            </a:r>
            <a:r>
              <a:rPr lang="zh-TW" altLang="en-US" dirty="0"/>
              <a:t>系所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337551" y="5020322"/>
            <a:ext cx="2942004" cy="553430"/>
            <a:chOff x="2578275" y="1934902"/>
            <a:chExt cx="1457307" cy="767872"/>
          </a:xfrm>
        </p:grpSpPr>
        <p:cxnSp>
          <p:nvCxnSpPr>
            <p:cNvPr id="19" name="肘形接點 18"/>
            <p:cNvCxnSpPr/>
            <p:nvPr/>
          </p:nvCxnSpPr>
          <p:spPr>
            <a:xfrm rot="10800000">
              <a:off x="2578275" y="1934902"/>
              <a:ext cx="482565" cy="5116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003283" y="2190334"/>
              <a:ext cx="103229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 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進入審核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7082981" y="2138708"/>
            <a:ext cx="1555722" cy="787140"/>
            <a:chOff x="2606369" y="1643441"/>
            <a:chExt cx="813772" cy="96244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017626" y="1862277"/>
              <a:ext cx="510860" cy="7318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606369" y="2154300"/>
              <a:ext cx="813772" cy="4515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16" y="13727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51" y="520800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0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3812146"/>
            <a:ext cx="7740083" cy="25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0" y="1147149"/>
            <a:ext cx="7709750" cy="26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 smtClean="0"/>
              <a:t>-</a:t>
            </a:r>
            <a:r>
              <a:rPr lang="zh-TW" altLang="en-US" dirty="0"/>
              <a:t>抵免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ENR6050_</a:t>
            </a:r>
            <a:r>
              <a:rPr lang="zh-TW" altLang="en-US" dirty="0"/>
              <a:t>審核抵免學分</a:t>
            </a:r>
            <a:r>
              <a:rPr lang="en-US" altLang="zh-TW" dirty="0"/>
              <a:t>-</a:t>
            </a:r>
            <a:r>
              <a:rPr lang="zh-TW" altLang="en-US" dirty="0"/>
              <a:t>系所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6289042" y="4421435"/>
            <a:ext cx="1751828" cy="698445"/>
            <a:chOff x="3588691" y="2111939"/>
            <a:chExt cx="916351" cy="853996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588691" y="2514349"/>
              <a:ext cx="916351" cy="4515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點選審核結果</a:t>
              </a:r>
              <a:endParaRPr lang="zh-TW" altLang="en-US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81" y="10779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57" y="10779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84" y="40878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232630" y="1606475"/>
            <a:ext cx="4310117" cy="1151723"/>
            <a:chOff x="2677814" y="1925597"/>
            <a:chExt cx="2254548" cy="1408224"/>
          </a:xfrm>
        </p:grpSpPr>
        <p:cxnSp>
          <p:nvCxnSpPr>
            <p:cNvPr id="21" name="肘形接點 20"/>
            <p:cNvCxnSpPr/>
            <p:nvPr/>
          </p:nvCxnSpPr>
          <p:spPr>
            <a:xfrm rot="5400000" flipH="1" flipV="1">
              <a:off x="3753117" y="2185210"/>
              <a:ext cx="617947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77814" y="2543545"/>
              <a:ext cx="2254548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暫存為暫時存檔並未送出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列印抵免學分申請表</a:t>
              </a:r>
              <a:r>
                <a:rPr lang="zh-TW" altLang="en-US" dirty="0" smtClean="0"/>
                <a:t>鈕可印出報表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1208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" y="1938765"/>
            <a:ext cx="8260597" cy="474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13787" cy="868362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系統登入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09424" y="923763"/>
            <a:ext cx="83541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開啟瀏覽器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連結校務資訊系統簽入。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://192.83.181.75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//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NTSU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測試</a:t>
            </a:r>
            <a:r>
              <a:rPr lang="zh-TW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5810385" y="4312737"/>
            <a:ext cx="2388218" cy="13234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/>
              <a:t>1</a:t>
            </a:r>
            <a:r>
              <a:rPr lang="en-US" altLang="zh-TW" sz="2000" dirty="0" smtClean="0"/>
              <a:t>.</a:t>
            </a:r>
            <a:r>
              <a:rPr lang="zh-TW" altLang="en-US" sz="2000" dirty="0">
                <a:sym typeface="Wingdings" pitchFamily="2" charset="2"/>
              </a:rPr>
              <a:t>輸入</a:t>
            </a:r>
            <a:r>
              <a:rPr lang="en-US" altLang="zh-TW" sz="2000" dirty="0" smtClean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帳號</a:t>
            </a:r>
            <a:r>
              <a:rPr lang="en-US" altLang="zh-TW" sz="2000" dirty="0" smtClean="0">
                <a:sym typeface="Wingdings" pitchFamily="2" charset="2"/>
              </a:rPr>
              <a:t>]/[</a:t>
            </a:r>
            <a:r>
              <a:rPr lang="zh-TW" altLang="en-US" sz="2000" dirty="0" smtClean="0">
                <a:sym typeface="Wingdings" pitchFamily="2" charset="2"/>
              </a:rPr>
              <a:t>密碼</a:t>
            </a:r>
            <a:r>
              <a:rPr lang="en-US" altLang="zh-TW" sz="2000" dirty="0">
                <a:sym typeface="Wingdings" pitchFamily="2" charset="2"/>
              </a:rPr>
              <a:t>]</a:t>
            </a:r>
          </a:p>
          <a:p>
            <a:pPr eaLnBrk="1" hangingPunct="1"/>
            <a:r>
              <a:rPr lang="en-US" altLang="zh-TW" sz="2000" dirty="0" smtClean="0">
                <a:sym typeface="Wingdings" pitchFamily="2" charset="2"/>
              </a:rPr>
              <a:t>acer/n+</a:t>
            </a:r>
            <a:r>
              <a:rPr lang="zh-TW" altLang="en-US" sz="2000" dirty="0" smtClean="0">
                <a:sym typeface="Wingdings" pitchFamily="2" charset="2"/>
              </a:rPr>
              <a:t>身分證字號</a:t>
            </a:r>
            <a:endParaRPr lang="en-US" altLang="zh-TW" sz="2000" dirty="0">
              <a:sym typeface="Wingdings" pitchFamily="2" charset="2"/>
            </a:endParaRPr>
          </a:p>
          <a:p>
            <a:pPr eaLnBrk="1" hangingPunct="1"/>
            <a:endParaRPr lang="en-US" altLang="zh-TW" sz="2000" dirty="0" smtClean="0">
              <a:sym typeface="Wingdings" pitchFamily="2" charset="2"/>
            </a:endParaRPr>
          </a:p>
          <a:p>
            <a:pPr eaLnBrk="1" hangingPunct="1"/>
            <a:r>
              <a:rPr lang="en-US" altLang="zh-TW" sz="2000" dirty="0" smtClean="0">
                <a:sym typeface="Wingdings" pitchFamily="2" charset="2"/>
              </a:rPr>
              <a:t>2.</a:t>
            </a:r>
            <a:r>
              <a:rPr lang="zh-TW" altLang="en-US" sz="2000" dirty="0">
                <a:sym typeface="Wingdings" pitchFamily="2" charset="2"/>
              </a:rPr>
              <a:t>按</a:t>
            </a:r>
            <a:r>
              <a:rPr lang="en-US" altLang="zh-TW" sz="2000" dirty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登入</a:t>
            </a:r>
            <a:r>
              <a:rPr lang="en-US" altLang="zh-TW" sz="2000" dirty="0">
                <a:sym typeface="Wingdings" pitchFamily="2" charset="2"/>
              </a:rPr>
              <a:t>]</a:t>
            </a:r>
            <a:r>
              <a:rPr lang="zh-TW" altLang="en-US" sz="2000" dirty="0" smtClean="0">
                <a:sym typeface="Wingdings" pitchFamily="2" charset="2"/>
              </a:rPr>
              <a:t>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703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805910" y="121819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維護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科目類別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圓角矩形 41"/>
          <p:cNvSpPr/>
          <p:nvPr/>
        </p:nvSpPr>
        <p:spPr bwMode="auto">
          <a:xfrm>
            <a:off x="805908" y="2526689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ENRA110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修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習學分預審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系統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圓角矩形 41"/>
          <p:cNvSpPr/>
          <p:nvPr/>
        </p:nvSpPr>
        <p:spPr bwMode="auto">
          <a:xfrm>
            <a:off x="805910" y="3751834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ENRA040_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修習學分初審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課程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7" name="圓角矩形 41"/>
          <p:cNvSpPr/>
          <p:nvPr/>
        </p:nvSpPr>
        <p:spPr bwMode="auto">
          <a:xfrm>
            <a:off x="805910" y="4472559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ENRA050_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修習學分初審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學生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)-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系所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5910" y="8539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課程資料建置</a:t>
            </a:r>
            <a:endParaRPr lang="zh-TW" altLang="en-US" dirty="0"/>
          </a:p>
        </p:txBody>
      </p:sp>
      <p:sp>
        <p:nvSpPr>
          <p:cNvPr id="15" name="圓角矩形 41"/>
          <p:cNvSpPr/>
          <p:nvPr/>
        </p:nvSpPr>
        <p:spPr bwMode="auto">
          <a:xfrm>
            <a:off x="805909" y="5193284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ENRA060_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修習學分初審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學生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)-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非系所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圓角矩形 41"/>
          <p:cNvSpPr/>
          <p:nvPr/>
        </p:nvSpPr>
        <p:spPr bwMode="auto">
          <a:xfrm>
            <a:off x="5462046" y="1223241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ENRA020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維護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課程計畫表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向右箭號 22"/>
          <p:cNvSpPr/>
          <p:nvPr/>
        </p:nvSpPr>
        <p:spPr bwMode="auto">
          <a:xfrm rot="5400000">
            <a:off x="1696035" y="3339612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向右箭號 19"/>
          <p:cNvSpPr/>
          <p:nvPr/>
        </p:nvSpPr>
        <p:spPr bwMode="auto">
          <a:xfrm>
            <a:off x="3155030" y="4897214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圓角矩形 41"/>
          <p:cNvSpPr/>
          <p:nvPr/>
        </p:nvSpPr>
        <p:spPr bwMode="auto">
          <a:xfrm>
            <a:off x="3632131" y="466305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ENRA080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列印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修習學分審核表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圓角矩形 41"/>
          <p:cNvSpPr/>
          <p:nvPr/>
        </p:nvSpPr>
        <p:spPr bwMode="auto">
          <a:xfrm>
            <a:off x="3133978" y="121718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ENRA130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校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院課程計畫表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圓角矩形 41"/>
          <p:cNvSpPr/>
          <p:nvPr/>
        </p:nvSpPr>
        <p:spPr bwMode="auto">
          <a:xfrm>
            <a:off x="5462047" y="205605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ENRA120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必修課目表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14868" y="5904273"/>
            <a:ext cx="1194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系所</a:t>
            </a:r>
            <a:r>
              <a:rPr lang="en-US" altLang="zh-TW" dirty="0" smtClean="0"/>
              <a:t>/</a:t>
            </a:r>
            <a:r>
              <a:rPr lang="zh-TW" altLang="en-US" dirty="0" smtClean="0"/>
              <a:t>通識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586830" y="1954751"/>
            <a:ext cx="1360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系所</a:t>
            </a:r>
            <a:r>
              <a:rPr lang="en-US" altLang="zh-TW" dirty="0" smtClean="0"/>
              <a:t>/</a:t>
            </a:r>
            <a:r>
              <a:rPr lang="zh-TW" altLang="en-US" dirty="0" smtClean="0"/>
              <a:t>通識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805908" y="21394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畢業前置作業</a:t>
            </a:r>
          </a:p>
        </p:txBody>
      </p:sp>
    </p:spTree>
    <p:extLst>
      <p:ext uri="{BB962C8B-B14F-4D97-AF65-F5344CB8AC3E}">
        <p14:creationId xmlns:p14="http://schemas.microsoft.com/office/powerpoint/2010/main" val="2904592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0" y="1168073"/>
            <a:ext cx="7852117" cy="438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課程資料</a:t>
            </a:r>
            <a:r>
              <a:rPr lang="zh-TW" altLang="en-US" dirty="0" smtClean="0"/>
              <a:t>建置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ENRA010_</a:t>
            </a:r>
            <a:r>
              <a:rPr lang="zh-TW" altLang="en-US" dirty="0"/>
              <a:t>維護科目類別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009170" y="3951598"/>
            <a:ext cx="3821182" cy="975444"/>
            <a:chOff x="2713911" y="2111939"/>
            <a:chExt cx="1998795" cy="1192686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713911" y="2514349"/>
              <a:ext cx="1998795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輸入科目類別資料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</a:t>
              </a:r>
              <a:r>
                <a:rPr lang="zh-TW" altLang="en-US" dirty="0"/>
                <a:t>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52" y="12303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51769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5491863" y="1749796"/>
            <a:ext cx="2895922" cy="1151722"/>
            <a:chOff x="3336497" y="1925598"/>
            <a:chExt cx="1514807" cy="1408223"/>
          </a:xfrm>
        </p:grpSpPr>
        <p:cxnSp>
          <p:nvCxnSpPr>
            <p:cNvPr id="21" name="肘形接點 20"/>
            <p:cNvCxnSpPr/>
            <p:nvPr/>
          </p:nvCxnSpPr>
          <p:spPr>
            <a:xfrm rot="5400000" flipH="1" flipV="1">
              <a:off x="3834287" y="2185211"/>
              <a:ext cx="617947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336497" y="2543545"/>
              <a:ext cx="1514807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年度轉換時可利用</a:t>
              </a:r>
              <a:r>
                <a:rPr lang="zh-TW" altLang="en-US" b="1" dirty="0" smtClean="0"/>
                <a:t>複製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zh-TW" altLang="en-US" dirty="0" smtClean="0"/>
                <a:t>將前一年資料</a:t>
              </a:r>
              <a:r>
                <a:rPr lang="en-US" altLang="zh-TW" dirty="0" smtClean="0"/>
                <a:t>COPY</a:t>
              </a:r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88" y="3360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9" y="3208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群組 25"/>
          <p:cNvGrpSpPr/>
          <p:nvPr/>
        </p:nvGrpSpPr>
        <p:grpSpPr>
          <a:xfrm>
            <a:off x="948863" y="5553632"/>
            <a:ext cx="5053880" cy="731406"/>
            <a:chOff x="2820473" y="2360524"/>
            <a:chExt cx="2503414" cy="1014809"/>
          </a:xfrm>
        </p:grpSpPr>
        <p:cxnSp>
          <p:nvCxnSpPr>
            <p:cNvPr id="27" name="肘形接點 26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2820473" y="2862893"/>
              <a:ext cx="2503414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16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43000"/>
            <a:ext cx="7959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/>
              <a:t>(</a:t>
            </a:r>
            <a:r>
              <a:rPr lang="zh-TW" altLang="en-US" dirty="0"/>
              <a:t>課程資料建置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ENRA020_</a:t>
            </a:r>
            <a:r>
              <a:rPr lang="zh-TW" altLang="en-US" dirty="0"/>
              <a:t>維護課程計畫表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275785" y="2288709"/>
            <a:ext cx="4072077" cy="1806441"/>
            <a:chOff x="2375008" y="2111939"/>
            <a:chExt cx="2130034" cy="220875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375008" y="2514349"/>
              <a:ext cx="2130034" cy="18063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/>
                <a:t>鈕</a:t>
              </a:r>
              <a:endParaRPr lang="en-US" altLang="zh-TW" b="1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/>
                <a:t>年度轉換時可利用</a:t>
              </a:r>
              <a:r>
                <a:rPr lang="zh-TW" altLang="en-US" b="1" dirty="0"/>
                <a:t>複製</a:t>
              </a:r>
              <a:r>
                <a:rPr lang="zh-TW" altLang="en-US" dirty="0" smtClean="0"/>
                <a:t>鈕將</a:t>
              </a:r>
              <a:r>
                <a:rPr lang="zh-TW" altLang="en-US" dirty="0"/>
                <a:t>前一年資料</a:t>
              </a:r>
              <a:r>
                <a:rPr lang="en-US" altLang="zh-TW" dirty="0" smtClean="0"/>
                <a:t>COPY</a:t>
              </a:r>
              <a:r>
                <a:rPr lang="zh-TW" altLang="en-US" dirty="0" smtClean="0"/>
                <a:t>後再進入修改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匯出可將課程計劃表匯出成</a:t>
              </a:r>
              <a:r>
                <a:rPr lang="en-US" altLang="zh-TW" dirty="0" smtClean="0"/>
                <a:t>Excel</a:t>
              </a:r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若要修改請按</a:t>
              </a:r>
              <a:r>
                <a:rPr lang="zh-TW" altLang="en-US" b="1" dirty="0" smtClean="0"/>
                <a:t>維護課程計畫表</a:t>
              </a:r>
              <a:r>
                <a:rPr lang="zh-TW" altLang="en-US" dirty="0"/>
                <a:t>鈕</a:t>
              </a:r>
              <a:endParaRPr lang="en-US" altLang="zh-TW" b="1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14" y="13104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76" y="13104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13" y="13104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24" y="13104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3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2" y="3745390"/>
            <a:ext cx="7725218" cy="26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" y="1147149"/>
            <a:ext cx="7862015" cy="25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/>
              <a:t>(</a:t>
            </a:r>
            <a:r>
              <a:rPr lang="zh-TW" altLang="en-US" dirty="0"/>
              <a:t>課程資料建置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ENRA020_</a:t>
            </a:r>
            <a:r>
              <a:rPr lang="zh-TW" altLang="en-US" dirty="0"/>
              <a:t>維護課程計畫表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728691" y="2135096"/>
            <a:ext cx="3272329" cy="1568668"/>
            <a:chOff x="2661402" y="2098488"/>
            <a:chExt cx="1711699" cy="1918029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340950" y="2264931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661402" y="2548860"/>
              <a:ext cx="1711699" cy="14676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輸入畢業學分等相關資訊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已維護完成後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可按</a:t>
              </a:r>
              <a:r>
                <a:rPr lang="zh-TW" altLang="en-US" b="1" dirty="0" smtClean="0"/>
                <a:t>開放查詢</a:t>
              </a:r>
              <a:endParaRPr lang="en-US" altLang="zh-TW" b="1" dirty="0" smtClean="0"/>
            </a:p>
            <a:p>
              <a:r>
                <a:rPr lang="en-US" altLang="zh-TW" dirty="0" smtClean="0"/>
                <a:t>ENRA120</a:t>
              </a:r>
              <a:r>
                <a:rPr lang="zh-TW" altLang="en-US" dirty="0" smtClean="0"/>
                <a:t>便可查詢到 </a:t>
              </a:r>
              <a:endParaRPr lang="en-US" altLang="zh-TW" dirty="0"/>
            </a:p>
          </p:txBody>
        </p:sp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744339" y="4391864"/>
            <a:ext cx="2958012" cy="976959"/>
            <a:chOff x="2567659" y="2123645"/>
            <a:chExt cx="1547286" cy="1194536"/>
          </a:xfrm>
        </p:grpSpPr>
        <p:cxnSp>
          <p:nvCxnSpPr>
            <p:cNvPr id="18" name="肘形接點 17"/>
            <p:cNvCxnSpPr/>
            <p:nvPr/>
          </p:nvCxnSpPr>
          <p:spPr>
            <a:xfrm rot="16200000" flipV="1">
              <a:off x="2525624" y="2307790"/>
              <a:ext cx="431609" cy="63320"/>
            </a:xfrm>
            <a:prstGeom prst="bentConnector3">
              <a:avLst>
                <a:gd name="adj1" fmla="val 53648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567659" y="2527906"/>
              <a:ext cx="1547286" cy="790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新增科目請輸入科目資料</a:t>
              </a:r>
              <a:endParaRPr lang="en-US" altLang="zh-TW" dirty="0" smtClean="0"/>
            </a:p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/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87" y="211271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18" y="1040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91" y="1040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41" y="45003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91" y="41229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49" y="50640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群組 34"/>
          <p:cNvGrpSpPr/>
          <p:nvPr/>
        </p:nvGrpSpPr>
        <p:grpSpPr>
          <a:xfrm>
            <a:off x="5137067" y="5680301"/>
            <a:ext cx="3646325" cy="923330"/>
            <a:chOff x="4422906" y="2701979"/>
            <a:chExt cx="2059103" cy="1128963"/>
          </a:xfrm>
        </p:grpSpPr>
        <p:cxnSp>
          <p:nvCxnSpPr>
            <p:cNvPr id="36" name="肘形接點 35"/>
            <p:cNvCxnSpPr/>
            <p:nvPr/>
          </p:nvCxnSpPr>
          <p:spPr>
            <a:xfrm rot="10800000" flipV="1">
              <a:off x="4422906" y="3266458"/>
              <a:ext cx="194526" cy="1"/>
            </a:xfrm>
            <a:prstGeom prst="bentConnector3">
              <a:avLst>
                <a:gd name="adj1" fmla="val 8442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4617432" y="2701979"/>
              <a:ext cx="1864577" cy="11289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10.</a:t>
              </a:r>
              <a:r>
                <a:rPr lang="zh-TW" altLang="en-US" dirty="0" smtClean="0"/>
                <a:t>修改時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點</a:t>
              </a:r>
              <a:r>
                <a:rPr lang="zh-TW" altLang="en-US" dirty="0"/>
                <a:t>學期內的數字</a:t>
              </a:r>
              <a:r>
                <a:rPr lang="zh-TW" altLang="en-US" dirty="0" smtClean="0"/>
                <a:t>帶入</a:t>
              </a:r>
              <a:r>
                <a:rPr lang="zh-TW" altLang="en-US" dirty="0"/>
                <a:t>上方編輯</a:t>
              </a:r>
              <a:r>
                <a:rPr lang="zh-TW" altLang="en-US" dirty="0" smtClean="0"/>
                <a:t>區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修改</a:t>
              </a:r>
              <a:r>
                <a:rPr lang="zh-TW" altLang="en-US" dirty="0"/>
                <a:t>後再</a:t>
              </a:r>
              <a:r>
                <a:rPr lang="zh-TW" altLang="en-US" b="1" dirty="0" smtClean="0"/>
                <a:t>存檔</a:t>
              </a:r>
              <a:endParaRPr lang="en-US" altLang="zh-TW" b="1" dirty="0" smtClean="0"/>
            </a:p>
            <a:p>
              <a:r>
                <a:rPr lang="en-US" altLang="zh-TW" dirty="0" smtClean="0"/>
                <a:t>11.</a:t>
              </a:r>
              <a:r>
                <a:rPr lang="zh-TW" altLang="en-US" dirty="0" smtClean="0"/>
                <a:t>備註修改後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請記得按</a:t>
              </a:r>
              <a:r>
                <a:rPr lang="zh-TW" altLang="en-US" b="1" dirty="0" smtClean="0"/>
                <a:t>存檔</a:t>
              </a:r>
              <a:endParaRPr lang="en-US" altLang="zh-TW" dirty="0"/>
            </a:p>
          </p:txBody>
        </p:sp>
      </p:grp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44" y="598956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6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4" y="1230348"/>
            <a:ext cx="7591322" cy="412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/>
              <a:t>(</a:t>
            </a:r>
            <a:r>
              <a:rPr lang="zh-TW" altLang="en-US" dirty="0"/>
              <a:t>課程資料建置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ENRA120_</a:t>
            </a:r>
            <a:r>
              <a:rPr lang="zh-TW" altLang="en-US" dirty="0"/>
              <a:t>查詢課程計劃表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5132531" y="2152619"/>
            <a:ext cx="3009357" cy="1006432"/>
            <a:chOff x="3004867" y="2111939"/>
            <a:chExt cx="1574143" cy="123057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004867" y="2552238"/>
              <a:ext cx="1574143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匯出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08" y="12303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89" y="12303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75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215270"/>
            <a:ext cx="78817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</a:t>
            </a:r>
            <a:r>
              <a:rPr lang="zh-TW" altLang="en-US" dirty="0" smtClean="0"/>
              <a:t>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78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ENRA110_</a:t>
            </a:r>
            <a:r>
              <a:rPr lang="zh-TW" altLang="en-US" dirty="0"/>
              <a:t>選課資料同步作業</a:t>
            </a:r>
            <a:r>
              <a:rPr lang="en-US" altLang="zh-TW" dirty="0"/>
              <a:t>(</a:t>
            </a:r>
            <a:r>
              <a:rPr lang="zh-TW" altLang="en-US" dirty="0"/>
              <a:t>預審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2698424" y="2478728"/>
            <a:ext cx="4166221" cy="1560430"/>
            <a:chOff x="3004867" y="2111939"/>
            <a:chExt cx="2179279" cy="1907952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004867" y="2552238"/>
              <a:ext cx="2179279" cy="14676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修習學分預審</a:t>
              </a:r>
              <a:r>
                <a:rPr lang="zh-TW" altLang="en-US" dirty="0" smtClean="0"/>
                <a:t>鈕可進行預審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若已做過預審過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請先按</a:t>
              </a:r>
              <a:r>
                <a:rPr lang="zh-TW" altLang="en-US" b="1" dirty="0" smtClean="0"/>
                <a:t>刪除審核結果</a:t>
              </a:r>
              <a:r>
                <a:rPr lang="zh-TW" altLang="en-US" dirty="0" smtClean="0"/>
                <a:t>後再重做</a:t>
              </a:r>
              <a:r>
                <a:rPr lang="zh-TW" altLang="en-US" b="1" dirty="0"/>
                <a:t>修習學分</a:t>
              </a:r>
              <a:r>
                <a:rPr lang="zh-TW" altLang="en-US" b="1" dirty="0" smtClean="0"/>
                <a:t>預審</a:t>
              </a:r>
              <a:endParaRPr lang="zh-TW" altLang="en-US" dirty="0"/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46" y="13827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7" y="13827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76" y="13827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38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53133"/>
            <a:ext cx="8074934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</a:t>
            </a:r>
            <a:r>
              <a:rPr lang="zh-TW" altLang="en-US" dirty="0" smtClean="0"/>
              <a:t>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ENRA050_</a:t>
            </a:r>
            <a:r>
              <a:rPr lang="zh-TW" altLang="en-US" dirty="0"/>
              <a:t>修習學分初審</a:t>
            </a:r>
            <a:r>
              <a:rPr lang="en-US" altLang="zh-TW" dirty="0"/>
              <a:t>(</a:t>
            </a:r>
            <a:r>
              <a:rPr lang="zh-TW" altLang="en-US" dirty="0"/>
              <a:t>學生</a:t>
            </a:r>
            <a:r>
              <a:rPr lang="en-US" altLang="zh-TW" dirty="0"/>
              <a:t>)-</a:t>
            </a:r>
            <a:r>
              <a:rPr lang="zh-TW" altLang="en-US" dirty="0"/>
              <a:t>系所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3189347" y="2478729"/>
            <a:ext cx="2786449" cy="729434"/>
            <a:chOff x="3261661" y="2111939"/>
            <a:chExt cx="1457544" cy="89188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261661" y="2552237"/>
              <a:ext cx="1457544" cy="451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66" y="12303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7" y="46488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968358" y="4822225"/>
            <a:ext cx="2058178" cy="731406"/>
            <a:chOff x="2820473" y="2360524"/>
            <a:chExt cx="1019508" cy="1014809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3"/>
              <a:ext cx="1019508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 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進入查看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69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6" y="4018208"/>
            <a:ext cx="7498053" cy="25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3" y="1147149"/>
            <a:ext cx="7650226" cy="28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ENRA050_</a:t>
            </a:r>
            <a:r>
              <a:rPr lang="zh-TW" altLang="en-US" dirty="0"/>
              <a:t>修習學分初審</a:t>
            </a:r>
            <a:r>
              <a:rPr lang="en-US" altLang="zh-TW" dirty="0"/>
              <a:t>(</a:t>
            </a:r>
            <a:r>
              <a:rPr lang="zh-TW" altLang="en-US" dirty="0"/>
              <a:t>學生</a:t>
            </a:r>
            <a:r>
              <a:rPr lang="en-US" altLang="zh-TW" dirty="0"/>
              <a:t>)-</a:t>
            </a:r>
            <a:r>
              <a:rPr lang="zh-TW" altLang="en-US" dirty="0"/>
              <a:t>系所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52" y="11269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19" y="11269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5491863" y="1820266"/>
            <a:ext cx="2895922" cy="1428721"/>
            <a:chOff x="3336497" y="1925598"/>
            <a:chExt cx="1514807" cy="1746913"/>
          </a:xfrm>
        </p:grpSpPr>
        <p:cxnSp>
          <p:nvCxnSpPr>
            <p:cNvPr id="21" name="肘形接點 20"/>
            <p:cNvCxnSpPr/>
            <p:nvPr/>
          </p:nvCxnSpPr>
          <p:spPr>
            <a:xfrm rot="5400000" flipH="1" flipV="1">
              <a:off x="3834287" y="2185211"/>
              <a:ext cx="617947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336497" y="2543545"/>
              <a:ext cx="1514807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可按</a:t>
              </a:r>
              <a:r>
                <a:rPr lang="zh-TW" altLang="en-US" b="1" dirty="0" smtClean="0"/>
                <a:t>同預審結果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將複審結果預設同初審結果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查詢操行成績</a:t>
              </a:r>
              <a:r>
                <a:rPr lang="zh-TW" altLang="en-US" dirty="0" smtClean="0"/>
                <a:t>可查操行</a:t>
              </a:r>
              <a:endParaRPr lang="en-US" altLang="zh-TW" dirty="0" smtClean="0"/>
            </a:p>
          </p:txBody>
        </p:sp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62" y="580894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85" y="11269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群組 34"/>
          <p:cNvGrpSpPr/>
          <p:nvPr/>
        </p:nvGrpSpPr>
        <p:grpSpPr>
          <a:xfrm>
            <a:off x="3825027" y="5423194"/>
            <a:ext cx="3455924" cy="646331"/>
            <a:chOff x="2384887" y="6144597"/>
            <a:chExt cx="1807735" cy="790276"/>
          </a:xfrm>
        </p:grpSpPr>
        <p:cxnSp>
          <p:nvCxnSpPr>
            <p:cNvPr id="36" name="肘形接點 35"/>
            <p:cNvCxnSpPr/>
            <p:nvPr/>
          </p:nvCxnSpPr>
          <p:spPr>
            <a:xfrm rot="10800000" flipV="1">
              <a:off x="2384887" y="6709080"/>
              <a:ext cx="286749" cy="187044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2677815" y="6144597"/>
              <a:ext cx="1514807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點選本系所課程已修畢否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03528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350584"/>
            <a:ext cx="788410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</a:t>
            </a:r>
            <a:r>
              <a:rPr lang="zh-TW" altLang="en-US" dirty="0" smtClean="0"/>
              <a:t>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ENRA040_</a:t>
            </a:r>
            <a:r>
              <a:rPr lang="zh-TW" altLang="en-US" dirty="0"/>
              <a:t>修習學分初審</a:t>
            </a:r>
            <a:r>
              <a:rPr lang="en-US" altLang="zh-TW" dirty="0"/>
              <a:t>(</a:t>
            </a:r>
            <a:r>
              <a:rPr lang="zh-TW" altLang="en-US" dirty="0"/>
              <a:t>課程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3293143" y="2478729"/>
            <a:ext cx="2760691" cy="729434"/>
            <a:chOff x="3315954" y="2111939"/>
            <a:chExt cx="1444070" cy="89188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315954" y="2552237"/>
              <a:ext cx="1444070" cy="451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64" y="13896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7" y="39169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1284662" y="4222200"/>
            <a:ext cx="3301453" cy="731406"/>
            <a:chOff x="2820473" y="2360524"/>
            <a:chExt cx="1635358" cy="1014810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4"/>
              <a:ext cx="1635358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/>
                <a:t>針對要初審課程</a:t>
              </a:r>
              <a:r>
                <a:rPr lang="en-US" altLang="zh-TW" dirty="0"/>
                <a:t>, 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89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" y="1111129"/>
            <a:ext cx="794614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ENRA040_</a:t>
            </a:r>
            <a:r>
              <a:rPr lang="zh-TW" altLang="en-US" dirty="0"/>
              <a:t>修習學分初審</a:t>
            </a:r>
            <a:r>
              <a:rPr lang="en-US" altLang="zh-TW" dirty="0"/>
              <a:t>(</a:t>
            </a:r>
            <a:r>
              <a:rPr lang="zh-TW" altLang="en-US" dirty="0"/>
              <a:t>課程</a:t>
            </a:r>
            <a:r>
              <a:rPr lang="en-US" altLang="zh-TW" dirty="0" smtClean="0"/>
              <a:t>) </a:t>
            </a:r>
            <a:r>
              <a:rPr lang="zh-TW" altLang="en-US" dirty="0" smtClean="0"/>
              <a:t>通識使用</a:t>
            </a:r>
            <a:endParaRPr lang="zh-TW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00" y="3672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74" y="5948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5641531" y="4080121"/>
            <a:ext cx="2386660" cy="1715842"/>
            <a:chOff x="3247700" y="1913222"/>
            <a:chExt cx="1248421" cy="2097978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3027522" y="2133400"/>
              <a:ext cx="617948" cy="17759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336496" y="2543545"/>
              <a:ext cx="1159625" cy="14676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勾選學生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點選是否同意</a:t>
              </a:r>
              <a:endParaRPr lang="en-US" altLang="zh-TW" dirty="0"/>
            </a:p>
            <a:p>
              <a:r>
                <a:rPr lang="en-US" altLang="zh-TW" dirty="0" smtClean="0"/>
                <a:t>   </a:t>
              </a:r>
              <a:r>
                <a:rPr lang="zh-TW" altLang="en-US" dirty="0" smtClean="0"/>
                <a:t>輸入承認學分數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45" y="295808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8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2" y="1538923"/>
            <a:ext cx="8787532" cy="38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 smtClean="0"/>
              <a:t>進入</a:t>
            </a:r>
            <a:r>
              <a:rPr lang="en-US" altLang="zh-TW" sz="4000" b="1" dirty="0" smtClean="0"/>
              <a:t>『</a:t>
            </a:r>
            <a:r>
              <a:rPr lang="zh-TW" altLang="en-US" sz="4000" b="1" dirty="0" smtClean="0"/>
              <a:t>教務系統</a:t>
            </a:r>
            <a:r>
              <a:rPr lang="en-US" altLang="zh-TW" sz="4000" b="1" dirty="0" smtClean="0"/>
              <a:t>』</a:t>
            </a:r>
            <a:endParaRPr lang="zh-TW" altLang="en-US" sz="4000" b="1" dirty="0" smtClean="0"/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64404" y="921049"/>
            <a:ext cx="832312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>
            <a:spLocks noChangeArrowheads="1"/>
          </p:cNvSpPr>
          <p:nvPr/>
        </p:nvSpPr>
        <p:spPr bwMode="auto">
          <a:xfrm>
            <a:off x="232202" y="2758159"/>
            <a:ext cx="1295400" cy="215900"/>
          </a:xfrm>
          <a:prstGeom prst="wedgeRoundRectCallout">
            <a:avLst>
              <a:gd name="adj1" fmla="val -49389"/>
              <a:gd name="adj2" fmla="val 28676"/>
              <a:gd name="adj3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zh-TW" altLang="en-US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3" name="弧形箭號 (左彎) 2"/>
          <p:cNvSpPr/>
          <p:nvPr/>
        </p:nvSpPr>
        <p:spPr>
          <a:xfrm>
            <a:off x="1658320" y="1440158"/>
            <a:ext cx="1422540" cy="172149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221997"/>
            <a:ext cx="773170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畢</a:t>
            </a:r>
            <a:r>
              <a:rPr lang="zh-TW" altLang="en-US" dirty="0" smtClean="0"/>
              <a:t>審</a:t>
            </a:r>
            <a:r>
              <a:rPr lang="en-US" altLang="zh-TW" dirty="0" smtClean="0"/>
              <a:t>(</a:t>
            </a:r>
            <a:r>
              <a:rPr lang="zh-TW" altLang="en-US" dirty="0"/>
              <a:t>畢業</a:t>
            </a:r>
            <a:r>
              <a:rPr lang="zh-TW" altLang="en-US" dirty="0" smtClean="0"/>
              <a:t>前置作業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ENRA080_</a:t>
            </a:r>
            <a:r>
              <a:rPr lang="zh-TW" altLang="en-US" dirty="0"/>
              <a:t>列印修習學分審核表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3189348" y="2478729"/>
            <a:ext cx="2968281" cy="729434"/>
            <a:chOff x="3261661" y="2111939"/>
            <a:chExt cx="1552657" cy="891885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261661" y="2552237"/>
              <a:ext cx="1552657" cy="451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39" y="13638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9" y="444144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968357" y="4593847"/>
            <a:ext cx="2328635" cy="673612"/>
            <a:chOff x="2820473" y="2360525"/>
            <a:chExt cx="1019508" cy="1399139"/>
          </a:xfrm>
        </p:grpSpPr>
        <p:cxnSp>
          <p:nvCxnSpPr>
            <p:cNvPr id="16" name="肘形接點 15"/>
            <p:cNvCxnSpPr/>
            <p:nvPr/>
          </p:nvCxnSpPr>
          <p:spPr>
            <a:xfrm rot="5400000" flipH="1" flipV="1">
              <a:off x="2693689" y="2611710"/>
              <a:ext cx="502370" cy="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4"/>
              <a:ext cx="1019508" cy="8967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 勾選後按列印選取</a:t>
              </a:r>
              <a:endParaRPr lang="zh-TW" altLang="en-US" dirty="0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81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033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2601616" y="1150091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TKE4030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永久課程申請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向右箭號 19"/>
          <p:cNvSpPr/>
          <p:nvPr/>
        </p:nvSpPr>
        <p:spPr bwMode="auto">
          <a:xfrm rot="5400000">
            <a:off x="3566627" y="1993511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圓角矩形 41"/>
          <p:cNvSpPr/>
          <p:nvPr/>
        </p:nvSpPr>
        <p:spPr bwMode="auto">
          <a:xfrm>
            <a:off x="2639636" y="2365640"/>
            <a:ext cx="2312987" cy="72072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TKE4040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永久課程審核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向右箭號 22"/>
          <p:cNvSpPr/>
          <p:nvPr/>
        </p:nvSpPr>
        <p:spPr bwMode="auto">
          <a:xfrm rot="5400000">
            <a:off x="3566627" y="3256725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圓角矩形 41"/>
          <p:cNvSpPr/>
          <p:nvPr/>
        </p:nvSpPr>
        <p:spPr bwMode="auto">
          <a:xfrm>
            <a:off x="2639636" y="3646820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TKE1010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學期課程處理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向右箭號 30"/>
          <p:cNvSpPr/>
          <p:nvPr/>
        </p:nvSpPr>
        <p:spPr bwMode="auto">
          <a:xfrm rot="5400000">
            <a:off x="3566627" y="4501372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圓角矩形 41"/>
          <p:cNvSpPr/>
          <p:nvPr/>
        </p:nvSpPr>
        <p:spPr bwMode="auto">
          <a:xfrm>
            <a:off x="1343334" y="5053138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TKE3160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教室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衝堂查詢列印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圓角矩形 41"/>
          <p:cNvSpPr/>
          <p:nvPr/>
        </p:nvSpPr>
        <p:spPr bwMode="auto">
          <a:xfrm>
            <a:off x="3925873" y="5070726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TKE3170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教師衝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堂查詢列印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54675" y="27066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教務處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82366" y="15014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系所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70090" y="39693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系所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270774" y="538283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教務處</a:t>
            </a:r>
            <a:r>
              <a:rPr lang="en-US" altLang="zh-TW" dirty="0" smtClean="0"/>
              <a:t>/</a:t>
            </a:r>
            <a:r>
              <a:rPr lang="zh-TW" altLang="en-US" dirty="0" smtClean="0"/>
              <a:t>系所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209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230348"/>
            <a:ext cx="7884102" cy="38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TKE4030_</a:t>
            </a:r>
            <a:r>
              <a:rPr lang="zh-TW" altLang="en-US" dirty="0"/>
              <a:t>永久課程申請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09" y="28671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16" y="22404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1469720" y="5122768"/>
            <a:ext cx="5146977" cy="1038049"/>
            <a:chOff x="2276090" y="2105256"/>
            <a:chExt cx="2549529" cy="1440267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796862" y="2128867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276090" y="2648755"/>
              <a:ext cx="2549529" cy="8967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如要修改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en-US" altLang="zh-TW" b="1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</a:t>
              </a:r>
              <a:r>
                <a:rPr lang="zh-TW" altLang="en-US" b="1" dirty="0"/>
                <a:t>申請</a:t>
              </a:r>
              <a:r>
                <a:rPr lang="zh-TW" altLang="en-US" b="1" dirty="0" smtClean="0"/>
                <a:t>單</a:t>
              </a:r>
              <a:r>
                <a:rPr lang="zh-TW" altLang="en-US" dirty="0" smtClean="0"/>
                <a:t>鈕將報表印出後送教務處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555716" y="3372748"/>
            <a:ext cx="3883999" cy="1064142"/>
            <a:chOff x="2550320" y="2137893"/>
            <a:chExt cx="2031654" cy="1301138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3183228" y="2161504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2031654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輸入永久課程資料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2" y="511361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80" y="49525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79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295400"/>
            <a:ext cx="7997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開排課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TKE1010_</a:t>
            </a:r>
            <a:r>
              <a:rPr lang="zh-TW" altLang="en-US" dirty="0"/>
              <a:t>學期課程處理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211391" y="2288709"/>
            <a:ext cx="4353318" cy="1820852"/>
            <a:chOff x="2523655" y="2111939"/>
            <a:chExt cx="2094816" cy="2226377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871546" y="2278382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523655" y="2531969"/>
              <a:ext cx="2094816" cy="18063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/>
                <a:t>鈕</a:t>
              </a:r>
              <a:endParaRPr lang="en-US" altLang="zh-TW" b="1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已開課程要修改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endParaRPr lang="en-US" altLang="zh-TW" b="1" u="sng" dirty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可利用上方各按鈕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匯出成</a:t>
              </a:r>
              <a:r>
                <a:rPr lang="en-US" altLang="zh-TW" dirty="0" smtClean="0"/>
                <a:t>Excel</a:t>
              </a:r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學期轉換時可用</a:t>
              </a:r>
              <a:r>
                <a:rPr lang="zh-TW" altLang="en-US" b="1" dirty="0" smtClean="0"/>
                <a:t>整批作業</a:t>
              </a:r>
              <a:r>
                <a:rPr lang="zh-TW" altLang="en-US" dirty="0" smtClean="0"/>
                <a:t>複製上一學期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若要新增一筆開課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請按</a:t>
              </a:r>
              <a:r>
                <a:rPr lang="zh-TW" altLang="en-US" b="1" dirty="0"/>
                <a:t>新增</a:t>
              </a:r>
              <a:endParaRPr lang="en-US" altLang="zh-TW" b="1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96" y="14424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1" y="14424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89" y="28301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19" y="513545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5" y="14424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1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4" y="1147149"/>
            <a:ext cx="8010541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開排課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TKE1010_</a:t>
            </a:r>
            <a:r>
              <a:rPr lang="zh-TW" altLang="en-US" dirty="0"/>
              <a:t>學期課程處理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2451822" y="4865216"/>
            <a:ext cx="3272329" cy="1291669"/>
            <a:chOff x="2661402" y="2098488"/>
            <a:chExt cx="1711699" cy="1579339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3340950" y="2264931"/>
              <a:ext cx="431608" cy="9872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661402" y="2548860"/>
              <a:ext cx="1711699" cy="11289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/>
                <a:t>輸入查詢條件 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按查詢鈕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針對要開的課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新增</a:t>
              </a:r>
              <a:endParaRPr lang="en-US" altLang="zh-TW" b="1" u="sng" dirty="0">
                <a:solidFill>
                  <a:srgbClr val="0000CC"/>
                </a:solidFill>
              </a:endParaRPr>
            </a:p>
          </p:txBody>
        </p:sp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07" y="261441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11" y="12842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0" y="504171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02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2" y="4115542"/>
            <a:ext cx="7740162" cy="227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3" y="1059692"/>
            <a:ext cx="7895171" cy="297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開排課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TKE1010_</a:t>
            </a:r>
            <a:r>
              <a:rPr lang="zh-TW" altLang="en-US" dirty="0"/>
              <a:t>學期課程處理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3658058" y="3058568"/>
            <a:ext cx="2601070" cy="976959"/>
            <a:chOff x="2567658" y="2123645"/>
            <a:chExt cx="1360576" cy="1194536"/>
          </a:xfrm>
        </p:grpSpPr>
        <p:cxnSp>
          <p:nvCxnSpPr>
            <p:cNvPr id="18" name="肘形接點 17"/>
            <p:cNvCxnSpPr/>
            <p:nvPr/>
          </p:nvCxnSpPr>
          <p:spPr>
            <a:xfrm rot="16200000" flipV="1">
              <a:off x="2525624" y="2307790"/>
              <a:ext cx="431609" cy="63320"/>
            </a:xfrm>
            <a:prstGeom prst="bentConnector3">
              <a:avLst>
                <a:gd name="adj1" fmla="val 53648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567658" y="2527906"/>
              <a:ext cx="1360576" cy="790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輸入學期開課資料</a:t>
              </a:r>
              <a:endParaRPr lang="en-US" altLang="zh-TW" dirty="0" smtClean="0"/>
            </a:p>
            <a:p>
              <a:r>
                <a:rPr lang="zh-TW" altLang="en-US" dirty="0" smtClean="0"/>
                <a:t>   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選</a:t>
              </a:r>
              <a:r>
                <a:rPr lang="zh-TW" altLang="en-US" dirty="0" smtClean="0"/>
                <a:t>可開窗</a:t>
              </a:r>
              <a:r>
                <a:rPr lang="zh-TW" altLang="en-US" dirty="0"/>
                <a:t>帶回</a:t>
              </a:r>
              <a:r>
                <a:rPr lang="zh-TW" altLang="en-US" dirty="0" smtClean="0"/>
                <a:t>教師</a:t>
              </a:r>
              <a:endParaRPr lang="en-US" altLang="zh-TW" dirty="0"/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14" y="275376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59" y="42288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群組 34"/>
          <p:cNvGrpSpPr/>
          <p:nvPr/>
        </p:nvGrpSpPr>
        <p:grpSpPr>
          <a:xfrm>
            <a:off x="2882906" y="4942219"/>
            <a:ext cx="3725953" cy="1481870"/>
            <a:chOff x="4617432" y="3061317"/>
            <a:chExt cx="1766862" cy="1811895"/>
          </a:xfrm>
        </p:grpSpPr>
        <p:cxnSp>
          <p:nvCxnSpPr>
            <p:cNvPr id="36" name="肘形接點 35"/>
            <p:cNvCxnSpPr/>
            <p:nvPr/>
          </p:nvCxnSpPr>
          <p:spPr>
            <a:xfrm rot="16200000" flipV="1">
              <a:off x="5288739" y="3184464"/>
              <a:ext cx="335271" cy="8897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4617432" y="3405559"/>
              <a:ext cx="1766862" cy="14676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10.</a:t>
              </a:r>
              <a:r>
                <a:rPr lang="zh-TW" altLang="en-US" dirty="0" smtClean="0"/>
                <a:t>輸入開課時間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u="sng" dirty="0">
                  <a:solidFill>
                    <a:srgbClr val="0000CC"/>
                  </a:solidFill>
                </a:rPr>
                <a:t>選</a:t>
              </a:r>
              <a:r>
                <a:rPr lang="zh-TW" altLang="en-US" dirty="0"/>
                <a:t>開窗選</a:t>
              </a:r>
              <a:r>
                <a:rPr lang="zh-TW" altLang="en-US" dirty="0" smtClean="0"/>
                <a:t>教室</a:t>
              </a:r>
              <a:endParaRPr lang="en-US" altLang="zh-TW" dirty="0" smtClean="0"/>
            </a:p>
            <a:p>
              <a:r>
                <a:rPr lang="en-US" altLang="zh-TW" dirty="0" smtClean="0"/>
                <a:t>11.</a:t>
              </a:r>
              <a:r>
                <a:rPr lang="zh-TW" altLang="en-US" dirty="0" smtClean="0"/>
                <a:t> 按</a:t>
              </a:r>
              <a:r>
                <a:rPr lang="zh-TW" altLang="en-US" b="1" dirty="0" smtClean="0"/>
                <a:t>暫存</a:t>
              </a:r>
              <a:r>
                <a:rPr lang="zh-TW" altLang="en-US" dirty="0" smtClean="0"/>
                <a:t>將上課時間及教室存入</a:t>
              </a:r>
              <a:r>
                <a:rPr lang="en-US" altLang="zh-TW" dirty="0" smtClean="0"/>
                <a:t>, </a:t>
              </a:r>
            </a:p>
            <a:p>
              <a:r>
                <a:rPr lang="zh-TW" altLang="en-US" dirty="0" smtClean="0"/>
                <a:t>     同時有多時段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請重覆此動作</a:t>
              </a:r>
              <a:endParaRPr lang="en-US" altLang="zh-TW" dirty="0" smtClean="0"/>
            </a:p>
            <a:p>
              <a:r>
                <a:rPr lang="en-US" altLang="zh-TW" dirty="0" smtClean="0"/>
                <a:t>12.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99" y="46374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03" y="11471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9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154563"/>
            <a:ext cx="79847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TKE3160_</a:t>
            </a:r>
            <a:r>
              <a:rPr lang="zh-TW" altLang="en-US" dirty="0"/>
              <a:t>教室衝堂查詢列印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03" y="1984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99" y="1258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434058" y="2442037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70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9" y="1187003"/>
            <a:ext cx="7948911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TKE3170_</a:t>
            </a:r>
            <a:r>
              <a:rPr lang="zh-TW" altLang="en-US" dirty="0"/>
              <a:t>教師衝堂查詢列印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87" y="20360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46" y="1258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434058" y="2679335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4682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課程大綱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687544" y="1070517"/>
            <a:ext cx="2350886" cy="5390470"/>
            <a:chOff x="1155646" y="-860074"/>
            <a:chExt cx="2350886" cy="5390470"/>
          </a:xfrm>
        </p:grpSpPr>
        <p:sp>
          <p:nvSpPr>
            <p:cNvPr id="18" name="圓角矩形 41"/>
            <p:cNvSpPr/>
            <p:nvPr/>
          </p:nvSpPr>
          <p:spPr bwMode="auto">
            <a:xfrm>
              <a:off x="1155646" y="-473968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PRG1010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維護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課程大綱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向右箭號 19"/>
            <p:cNvSpPr/>
            <p:nvPr/>
          </p:nvSpPr>
          <p:spPr bwMode="auto">
            <a:xfrm rot="5400000">
              <a:off x="2096239" y="419487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41"/>
            <p:cNvSpPr/>
            <p:nvPr/>
          </p:nvSpPr>
          <p:spPr bwMode="auto">
            <a:xfrm>
              <a:off x="1193545" y="249354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PRG1020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未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填課程大綱教師查詢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1193545" y="1211135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PRG1010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課程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大綱查詢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1193545" y="380967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PRG1030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統計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各系所代碼填寫率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57623" y="84558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教務處</a:t>
              </a:r>
              <a:r>
                <a:rPr lang="en-US" altLang="zh-TW" dirty="0"/>
                <a:t>/</a:t>
              </a:r>
              <a:r>
                <a:rPr lang="zh-TW" altLang="en-US" dirty="0" smtClean="0"/>
                <a:t>系所</a:t>
              </a:r>
              <a:endParaRPr lang="zh-TW" altLang="en-US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988973" y="-86007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教師</a:t>
              </a:r>
              <a:endParaRPr lang="zh-TW" altLang="en-US" dirty="0"/>
            </a:p>
          </p:txBody>
        </p:sp>
      </p:grpSp>
      <p:sp>
        <p:nvSpPr>
          <p:cNvPr id="19" name="向右箭號 18"/>
          <p:cNvSpPr/>
          <p:nvPr/>
        </p:nvSpPr>
        <p:spPr bwMode="auto">
          <a:xfrm rot="5400000">
            <a:off x="3675095" y="5335590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向右箭號 26"/>
          <p:cNvSpPr/>
          <p:nvPr/>
        </p:nvSpPr>
        <p:spPr bwMode="auto">
          <a:xfrm rot="5400000">
            <a:off x="3675095" y="4049728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 flipH="1">
            <a:off x="2005460" y="2746977"/>
            <a:ext cx="396746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47149"/>
            <a:ext cx="786887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PRG1020_</a:t>
            </a:r>
            <a:r>
              <a:rPr lang="zh-TW" altLang="en-US" dirty="0"/>
              <a:t>未填課程大綱教師查詢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93" y="22404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01" y="1258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1322578" y="3968864"/>
            <a:ext cx="3108779" cy="761050"/>
            <a:chOff x="2276090" y="2105256"/>
            <a:chExt cx="1539918" cy="1055938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796862" y="2128867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276090" y="2648755"/>
              <a:ext cx="1539918" cy="512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勾選後再按選擇寄發</a:t>
              </a:r>
              <a:r>
                <a:rPr lang="en-US" altLang="zh-TW" dirty="0" err="1" smtClean="0"/>
                <a:t>EMail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434058" y="2679335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17" y="34613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4" y="991892"/>
            <a:ext cx="8602105" cy="5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/>
              <a:t>作業畫面介紹</a:t>
            </a:r>
            <a:endParaRPr lang="zh-TW" altLang="en-US" sz="4000" b="1" dirty="0" smtClean="0"/>
          </a:p>
        </p:txBody>
      </p:sp>
      <p:sp>
        <p:nvSpPr>
          <p:cNvPr id="11" name="矩形 10"/>
          <p:cNvSpPr/>
          <p:nvPr/>
        </p:nvSpPr>
        <p:spPr bwMode="auto">
          <a:xfrm>
            <a:off x="324915" y="1954381"/>
            <a:ext cx="431800" cy="4578749"/>
          </a:xfrm>
          <a:prstGeom prst="rect">
            <a:avLst/>
          </a:prstGeom>
          <a:noFill/>
          <a:ln w="38100" cmpd="sng">
            <a:solidFill>
              <a:srgbClr val="FF0000">
                <a:alpha val="94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矩形圖說文字 11"/>
          <p:cNvSpPr/>
          <p:nvPr/>
        </p:nvSpPr>
        <p:spPr bwMode="auto">
          <a:xfrm>
            <a:off x="1432039" y="5576137"/>
            <a:ext cx="2071687" cy="792162"/>
          </a:xfrm>
          <a:prstGeom prst="wedgeRectCallout">
            <a:avLst>
              <a:gd name="adj1" fmla="val -96174"/>
              <a:gd name="adj2" fmla="val -10664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"+"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可開啟該大項的作業清單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 bwMode="auto">
          <a:xfrm>
            <a:off x="5714663" y="1672025"/>
            <a:ext cx="2895600" cy="564713"/>
          </a:xfrm>
          <a:prstGeom prst="wedgeRectCallout">
            <a:avLst>
              <a:gd name="adj1" fmla="val 24829"/>
              <a:gd name="adj2" fmla="val -8260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顯示身分別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姓名資訊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1590124" y="1840657"/>
            <a:ext cx="2441575" cy="792162"/>
          </a:xfrm>
          <a:prstGeom prst="wedgeRectCallout">
            <a:avLst>
              <a:gd name="adj1" fmla="val -59784"/>
              <a:gd name="adj2" fmla="val 7877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3.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點選作業名稱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右邊畫面將顯示作業畫面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矩形圖說文字 15"/>
          <p:cNvSpPr/>
          <p:nvPr/>
        </p:nvSpPr>
        <p:spPr bwMode="auto">
          <a:xfrm>
            <a:off x="5488028" y="4404292"/>
            <a:ext cx="3122235" cy="790575"/>
          </a:xfrm>
          <a:prstGeom prst="wedgeRectCallout">
            <a:avLst>
              <a:gd name="adj1" fmla="val -17367"/>
              <a:gd name="adj2" fmla="val -8528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6.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編輯的必填欄位名稱都會有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標示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1921333" y="3612129"/>
            <a:ext cx="2441575" cy="792163"/>
          </a:xfrm>
          <a:prstGeom prst="wedgeRectCallout">
            <a:avLst>
              <a:gd name="adj1" fmla="val -55886"/>
              <a:gd name="adj2" fmla="val 7519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4.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點選後左邊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功能選單可先隱藏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2039" y="4404292"/>
            <a:ext cx="316170" cy="56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773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92003"/>
            <a:ext cx="8126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開排課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PRG1030_</a:t>
            </a:r>
            <a:r>
              <a:rPr lang="zh-TW" altLang="en-US" dirty="0"/>
              <a:t>統計各系所填寫率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26" y="201032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99" y="1258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121526" y="2401023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6970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承辦人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11221" y="1156883"/>
            <a:ext cx="7296390" cy="3815903"/>
            <a:chOff x="1193545" y="776142"/>
            <a:chExt cx="7296390" cy="3815903"/>
          </a:xfrm>
        </p:grpSpPr>
        <p:sp>
          <p:nvSpPr>
            <p:cNvPr id="20" name="向右箭號 19"/>
            <p:cNvSpPr/>
            <p:nvPr/>
          </p:nvSpPr>
          <p:spPr bwMode="auto">
            <a:xfrm rot="2420315">
              <a:off x="3429091" y="2179398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41"/>
            <p:cNvSpPr/>
            <p:nvPr/>
          </p:nvSpPr>
          <p:spPr bwMode="auto">
            <a:xfrm>
              <a:off x="3735267" y="1185718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TKE1030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條件值配班作業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1193545" y="1211135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TKE1020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全部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配班作業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 bwMode="auto">
            <a:xfrm rot="5400000">
              <a:off x="4802066" y="2148289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6176948" y="1176470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TKE1040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前學期配班轉入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" name="圓角矩形 41"/>
            <p:cNvSpPr/>
            <p:nvPr/>
          </p:nvSpPr>
          <p:spPr bwMode="auto">
            <a:xfrm>
              <a:off x="2536150" y="3871320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TKE1090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學生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選課單人強制作業單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5" name="向右箭號 34"/>
            <p:cNvSpPr/>
            <p:nvPr/>
          </p:nvSpPr>
          <p:spPr bwMode="auto">
            <a:xfrm rot="17942559" flipH="1">
              <a:off x="6174951" y="2114168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90286" y="77614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教務處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系所</a:t>
              </a:r>
              <a:endParaRPr lang="zh-TW" altLang="en-US" dirty="0"/>
            </a:p>
          </p:txBody>
        </p:sp>
      </p:grpSp>
      <p:sp>
        <p:nvSpPr>
          <p:cNvPr id="19" name="圓角矩形 41"/>
          <p:cNvSpPr/>
          <p:nvPr/>
        </p:nvSpPr>
        <p:spPr bwMode="auto">
          <a:xfrm>
            <a:off x="3283939" y="294641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選課違例相關查詢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" name="向右箭號 26"/>
          <p:cNvSpPr/>
          <p:nvPr/>
        </p:nvSpPr>
        <p:spPr bwMode="auto">
          <a:xfrm rot="6873233">
            <a:off x="3696572" y="3851021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圓角矩形 41"/>
          <p:cNvSpPr/>
          <p:nvPr/>
        </p:nvSpPr>
        <p:spPr bwMode="auto">
          <a:xfrm>
            <a:off x="4752033" y="4226048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TKE1100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學生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選課多人強制作業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向右箭號 28"/>
          <p:cNvSpPr/>
          <p:nvPr/>
        </p:nvSpPr>
        <p:spPr bwMode="auto">
          <a:xfrm rot="3087923">
            <a:off x="4999303" y="3851020"/>
            <a:ext cx="431800" cy="2524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94624" y="32443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學生選課與查詢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9818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3" y="1238350"/>
            <a:ext cx="7943714" cy="42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TKE1020_</a:t>
            </a:r>
            <a:r>
              <a:rPr lang="zh-TW" altLang="en-US" dirty="0"/>
              <a:t>全部配班作業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72" y="3024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65" y="20565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1095823" y="5206134"/>
            <a:ext cx="1756182" cy="1341145"/>
            <a:chOff x="2550320" y="2137889"/>
            <a:chExt cx="918629" cy="163983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/>
                <a:t>3.</a:t>
              </a:r>
              <a:r>
                <a:rPr lang="zh-TW" altLang="en-US" dirty="0"/>
                <a:t>勾選</a:t>
              </a:r>
              <a:r>
                <a:rPr lang="zh-TW" altLang="en-US" dirty="0" smtClean="0"/>
                <a:t>課程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9" y="508225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13" y="477745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885708" y="5058419"/>
            <a:ext cx="3112731" cy="1251967"/>
            <a:chOff x="2564137" y="3032625"/>
            <a:chExt cx="1628216" cy="1530794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985164" y="3170401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64137" y="3434452"/>
              <a:ext cx="1628216" cy="11289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加入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若要刪除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下拉選擇系所組別及年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班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確定加選</a:t>
              </a:r>
              <a:r>
                <a:rPr lang="en-US" altLang="zh-TW" dirty="0" smtClean="0"/>
                <a:t>/</a:t>
              </a:r>
              <a:r>
                <a:rPr lang="zh-TW" altLang="en-US" b="1" dirty="0" smtClean="0"/>
                <a:t>確定刪除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63" y="304521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64" y="2261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2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38666"/>
            <a:ext cx="8023419" cy="3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TKE1030_</a:t>
            </a:r>
            <a:r>
              <a:rPr lang="zh-TW" altLang="en-US" dirty="0"/>
              <a:t>條件值配班作業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05" y="274041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57" y="18279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1429333" y="4625054"/>
            <a:ext cx="1756182" cy="1341145"/>
            <a:chOff x="2550320" y="2137889"/>
            <a:chExt cx="918629" cy="163983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/>
                <a:t>3.</a:t>
              </a:r>
              <a:r>
                <a:rPr lang="zh-TW" altLang="en-US" dirty="0"/>
                <a:t>勾選</a:t>
              </a:r>
              <a:r>
                <a:rPr lang="zh-TW" altLang="en-US" dirty="0" smtClean="0"/>
                <a:t>課程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9" y="447265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08" y="319761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5208673" y="3304996"/>
            <a:ext cx="2067891" cy="974967"/>
            <a:chOff x="2564137" y="3032625"/>
            <a:chExt cx="1081678" cy="1192103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985164" y="3170401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64137" y="3434452"/>
              <a:ext cx="1081678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加入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若要刪除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zh-TW" altLang="en-US" dirty="0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72" y="285998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6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7" y="1319213"/>
            <a:ext cx="750794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TKE1030_</a:t>
            </a:r>
            <a:r>
              <a:rPr lang="zh-TW" altLang="en-US" dirty="0"/>
              <a:t>條件值配班作業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614596" y="2647437"/>
            <a:ext cx="2700608" cy="945224"/>
            <a:chOff x="2671582" y="1840021"/>
            <a:chExt cx="1412642" cy="1155735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3135890" y="1958056"/>
              <a:ext cx="372681" cy="1366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671582" y="2205480"/>
              <a:ext cx="1412642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輸入上學期課號及班別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685195" y="4501695"/>
            <a:ext cx="2763827" cy="702702"/>
            <a:chOff x="2550319" y="2241140"/>
            <a:chExt cx="1445710" cy="859202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412543" y="2378916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50320" y="2648755"/>
              <a:ext cx="1445709" cy="451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確定加選</a:t>
              </a:r>
              <a:r>
                <a:rPr lang="en-US" altLang="zh-TW" b="1" dirty="0" smtClean="0"/>
                <a:t>/</a:t>
              </a:r>
              <a:r>
                <a:rPr lang="zh-TW" altLang="en-US" b="1" dirty="0" smtClean="0"/>
                <a:t>確定刪除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94" y="26474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90" y="1576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94" y="3785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095375"/>
            <a:ext cx="7971904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TKE1040_</a:t>
            </a:r>
            <a:r>
              <a:rPr lang="zh-TW" altLang="en-US" dirty="0"/>
              <a:t>前學期配班轉入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18" y="3160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25" y="20565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1607636" y="3720056"/>
            <a:ext cx="1756182" cy="1341145"/>
            <a:chOff x="2550320" y="2137889"/>
            <a:chExt cx="918629" cy="163983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/>
                <a:t>3.</a:t>
              </a:r>
              <a:r>
                <a:rPr lang="zh-TW" altLang="en-US" dirty="0"/>
                <a:t>勾選</a:t>
              </a:r>
              <a:r>
                <a:rPr lang="zh-TW" altLang="en-US" dirty="0" smtClean="0"/>
                <a:t>課程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5416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15" y="38498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859290" y="4411099"/>
            <a:ext cx="2314243" cy="979701"/>
            <a:chOff x="2550319" y="2241140"/>
            <a:chExt cx="1210541" cy="1197892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412543" y="2378916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50320" y="2648755"/>
              <a:ext cx="1210540" cy="790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加入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若要刪除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zh-TW" altLang="en-US" b="1" u="sng" dirty="0">
                <a:solidFill>
                  <a:srgbClr val="0000CC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92" y="32612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3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0" y="1147149"/>
            <a:ext cx="752535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TKE1040_</a:t>
            </a:r>
            <a:r>
              <a:rPr lang="zh-TW" altLang="en-US" dirty="0"/>
              <a:t>前學期配班轉入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804190" y="3090490"/>
            <a:ext cx="2961775" cy="646331"/>
            <a:chOff x="2534970" y="2385667"/>
            <a:chExt cx="1549254" cy="790276"/>
          </a:xfrm>
        </p:grpSpPr>
        <p:cxnSp>
          <p:nvCxnSpPr>
            <p:cNvPr id="22" name="肘形接點 21"/>
            <p:cNvCxnSpPr>
              <a:stCxn id="26" idx="1"/>
            </p:cNvCxnSpPr>
            <p:nvPr/>
          </p:nvCxnSpPr>
          <p:spPr>
            <a:xfrm rot="10800000">
              <a:off x="2534970" y="2385667"/>
              <a:ext cx="136613" cy="395139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671582" y="2385667"/>
              <a:ext cx="1412642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輸入上學期課號及班別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443791" y="4912179"/>
            <a:ext cx="2981966" cy="979701"/>
            <a:chOff x="2550319" y="2241140"/>
            <a:chExt cx="1559815" cy="1197892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412543" y="2378916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50320" y="2648755"/>
              <a:ext cx="1559814" cy="790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勾選課程</a:t>
              </a:r>
              <a:endParaRPr lang="en-US" altLang="zh-TW" dirty="0" smtClean="0"/>
            </a:p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確定加選</a:t>
              </a:r>
              <a:r>
                <a:rPr lang="en-US" altLang="zh-TW" b="1" dirty="0" smtClean="0"/>
                <a:t>/</a:t>
              </a:r>
              <a:r>
                <a:rPr lang="zh-TW" altLang="en-US" b="1" dirty="0" smtClean="0"/>
                <a:t>確定刪除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67" y="27339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73" y="15869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7" y="48435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0" y="358442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79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527415"/>
            <a:ext cx="785599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TKE1090_</a:t>
            </a:r>
            <a:r>
              <a:rPr lang="zh-TW" altLang="en-US" dirty="0"/>
              <a:t>學生選課單人強制作業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47" y="245235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02" y="163044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3693968" y="3904842"/>
            <a:ext cx="1756182" cy="1341145"/>
            <a:chOff x="2550320" y="2137889"/>
            <a:chExt cx="918629" cy="163983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/>
                <a:t>3</a:t>
              </a:r>
              <a:r>
                <a:rPr lang="en-US" altLang="zh-TW" dirty="0" smtClean="0"/>
                <a:t>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8" y="42947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0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4" y="1203907"/>
            <a:ext cx="8098458" cy="41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TKE1090_</a:t>
            </a:r>
            <a:r>
              <a:rPr lang="zh-TW" altLang="en-US" dirty="0"/>
              <a:t>學生選課單人強制作業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609407" y="5007149"/>
            <a:ext cx="4016373" cy="1271184"/>
            <a:chOff x="360960" y="5106001"/>
            <a:chExt cx="2100897" cy="1554290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380958" y="5254981"/>
              <a:ext cx="429991" cy="13203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360960" y="5531324"/>
              <a:ext cx="2100897" cy="11289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勾選後按</a:t>
              </a:r>
              <a:r>
                <a:rPr lang="zh-TW" altLang="en-US" b="1" dirty="0" smtClean="0"/>
                <a:t>加選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zh-TW" altLang="en-US" dirty="0"/>
                <a:t>加選成功後</a:t>
              </a:r>
              <a:r>
                <a:rPr lang="en-US" altLang="zh-TW" dirty="0"/>
                <a:t>, </a:t>
              </a:r>
              <a:r>
                <a:rPr lang="zh-TW" altLang="en-US" dirty="0"/>
                <a:t>右方已選課程會多出一</a:t>
              </a:r>
              <a:r>
                <a:rPr lang="zh-TW" altLang="en-US" dirty="0" smtClean="0"/>
                <a:t>筆</a:t>
              </a:r>
              <a:endParaRPr lang="en-US" altLang="zh-TW" dirty="0" smtClean="0"/>
            </a:p>
            <a:p>
              <a:r>
                <a:rPr lang="zh-TW" altLang="en-US" dirty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可查看該門課詳細資料</a:t>
              </a: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040754" y="4593181"/>
            <a:ext cx="3227484" cy="1252574"/>
            <a:chOff x="2688420" y="1811875"/>
            <a:chExt cx="1688241" cy="1531541"/>
          </a:xfrm>
        </p:grpSpPr>
        <p:cxnSp>
          <p:nvCxnSpPr>
            <p:cNvPr id="17" name="肘形接點 16"/>
            <p:cNvCxnSpPr/>
            <p:nvPr/>
          </p:nvCxnSpPr>
          <p:spPr>
            <a:xfrm rot="5400000" flipH="1" flipV="1">
              <a:off x="3416872" y="1927544"/>
              <a:ext cx="402574" cy="1712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688420" y="2214447"/>
              <a:ext cx="1688241" cy="11289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選別調整</a:t>
              </a:r>
              <a:r>
                <a:rPr lang="en-US" altLang="zh-TW" dirty="0" smtClean="0"/>
                <a:t>: </a:t>
              </a:r>
              <a:r>
                <a:rPr lang="zh-TW" altLang="en-US" dirty="0" smtClean="0"/>
                <a:t>請下拉調整選別</a:t>
              </a:r>
              <a:r>
                <a:rPr lang="en-US" altLang="zh-TW" dirty="0" smtClean="0"/>
                <a:t>,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修改選別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/>
                <a:t>如要退選</a:t>
              </a:r>
              <a:r>
                <a:rPr lang="en-US" altLang="zh-TW" dirty="0"/>
                <a:t>,</a:t>
              </a:r>
              <a:r>
                <a:rPr lang="zh-TW" altLang="en-US" dirty="0"/>
                <a:t>請勾選後按</a:t>
              </a:r>
              <a:r>
                <a:rPr lang="zh-TW" altLang="en-US" b="1" dirty="0"/>
                <a:t>退選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5" y="430395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92" y="428838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2" y="312681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31" y="25293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2576552" y="3124848"/>
            <a:ext cx="1303378" cy="982582"/>
            <a:chOff x="2659886" y="2177009"/>
            <a:chExt cx="681775" cy="1201415"/>
          </a:xfrm>
        </p:grpSpPr>
        <p:cxnSp>
          <p:nvCxnSpPr>
            <p:cNvPr id="23" name="肘形接點 22"/>
            <p:cNvCxnSpPr/>
            <p:nvPr/>
          </p:nvCxnSpPr>
          <p:spPr>
            <a:xfrm rot="16200000" flipV="1">
              <a:off x="2863903" y="2314785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2659886" y="2588148"/>
              <a:ext cx="681775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輸入條件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b="1" u="sng" dirty="0">
                <a:solidFill>
                  <a:srgbClr val="0000CC"/>
                </a:solidFill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43" y="16241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178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04900"/>
            <a:ext cx="78817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TKE1100_</a:t>
            </a:r>
            <a:r>
              <a:rPr lang="zh-TW" altLang="en-US" dirty="0"/>
              <a:t>學生選課多人強制作業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29" y="2552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19" y="172191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1706310" y="4508786"/>
            <a:ext cx="1350193" cy="1060917"/>
            <a:chOff x="2922889" y="2159230"/>
            <a:chExt cx="706263" cy="1297195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984396" y="2374802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922889" y="2666149"/>
              <a:ext cx="706263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</a:t>
              </a:r>
              <a:r>
                <a:rPr lang="en-US" altLang="zh-TW" dirty="0"/>
                <a:t>.</a:t>
              </a:r>
              <a:r>
                <a:rPr lang="zh-TW" altLang="en-US" dirty="0"/>
                <a:t>勾選</a:t>
              </a:r>
              <a:r>
                <a:rPr lang="zh-TW" altLang="en-US" dirty="0" smtClean="0"/>
                <a:t>課程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加入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9" y="50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20" y="383306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5400202" y="3547614"/>
            <a:ext cx="2314243" cy="702702"/>
            <a:chOff x="2550319" y="2241140"/>
            <a:chExt cx="1210541" cy="859202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412543" y="2378916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50320" y="2648755"/>
              <a:ext cx="1210540" cy="451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若要刪除請按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zh-TW" altLang="en-US" b="1" u="sng" dirty="0">
                <a:solidFill>
                  <a:srgbClr val="0000CC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92" y="30602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2833619" y="2775397"/>
            <a:ext cx="1756182" cy="1060917"/>
            <a:chOff x="2922889" y="2159230"/>
            <a:chExt cx="918629" cy="1297195"/>
          </a:xfrm>
        </p:grpSpPr>
        <p:cxnSp>
          <p:nvCxnSpPr>
            <p:cNvPr id="27" name="肘形接點 26"/>
            <p:cNvCxnSpPr/>
            <p:nvPr/>
          </p:nvCxnSpPr>
          <p:spPr>
            <a:xfrm rot="16200000" flipV="1">
              <a:off x="3086912" y="2374802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2922889" y="2666149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576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5836" y="1915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56843" y="885225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56816" y="1267262"/>
            <a:ext cx="7626663" cy="5046732"/>
            <a:chOff x="556816" y="1267262"/>
            <a:chExt cx="7626663" cy="5046732"/>
          </a:xfrm>
        </p:grpSpPr>
        <p:sp>
          <p:nvSpPr>
            <p:cNvPr id="16" name="圓角矩形 41"/>
            <p:cNvSpPr/>
            <p:nvPr/>
          </p:nvSpPr>
          <p:spPr bwMode="auto">
            <a:xfrm>
              <a:off x="2900490" y="126726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ENR8020_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維護學分學程必修課程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556816" y="126726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ENR8010_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維護學程開辦單位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5213477" y="126726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ENR8030_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設定學分學程參數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9" name="向右箭號 28"/>
            <p:cNvSpPr/>
            <p:nvPr/>
          </p:nvSpPr>
          <p:spPr bwMode="auto">
            <a:xfrm rot="8100000">
              <a:off x="2918950" y="221458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圓角矩形 41"/>
            <p:cNvSpPr/>
            <p:nvPr/>
          </p:nvSpPr>
          <p:spPr bwMode="auto">
            <a:xfrm>
              <a:off x="4430205" y="255182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ENR8050_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審核學分學程申請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2" name="圓角矩形 41"/>
            <p:cNvSpPr/>
            <p:nvPr/>
          </p:nvSpPr>
          <p:spPr bwMode="auto">
            <a:xfrm>
              <a:off x="1604566" y="255182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ENR8040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申請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學分學程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5" name="向右箭號 34"/>
            <p:cNvSpPr/>
            <p:nvPr/>
          </p:nvSpPr>
          <p:spPr bwMode="auto">
            <a:xfrm rot="5400000">
              <a:off x="4364467" y="480935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938957" y="327254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學生</a:t>
              </a:r>
            </a:p>
          </p:txBody>
        </p:sp>
        <p:sp>
          <p:nvSpPr>
            <p:cNvPr id="25" name="向右箭號 24"/>
            <p:cNvSpPr/>
            <p:nvPr/>
          </p:nvSpPr>
          <p:spPr bwMode="auto">
            <a:xfrm>
              <a:off x="3940462" y="2785978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圓角矩形 41"/>
            <p:cNvSpPr/>
            <p:nvPr/>
          </p:nvSpPr>
          <p:spPr bwMode="auto">
            <a:xfrm>
              <a:off x="4430205" y="390437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ENR8070_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審核學分學程課程證書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7" name="圓角矩形 41"/>
            <p:cNvSpPr/>
            <p:nvPr/>
          </p:nvSpPr>
          <p:spPr bwMode="auto">
            <a:xfrm>
              <a:off x="1604566" y="390437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ENR8060_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申請審核學分學程課程證書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向右箭號 27"/>
            <p:cNvSpPr/>
            <p:nvPr/>
          </p:nvSpPr>
          <p:spPr bwMode="auto">
            <a:xfrm>
              <a:off x="3940462" y="4138528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向右箭號 37"/>
            <p:cNvSpPr/>
            <p:nvPr/>
          </p:nvSpPr>
          <p:spPr bwMode="auto">
            <a:xfrm rot="8100000">
              <a:off x="3996355" y="3458523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938957" y="460747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學生</a:t>
              </a:r>
              <a:endParaRPr lang="zh-TW" altLang="en-US" dirty="0"/>
            </a:p>
          </p:txBody>
        </p:sp>
        <p:sp>
          <p:nvSpPr>
            <p:cNvPr id="44" name="圓角矩形 41"/>
            <p:cNvSpPr/>
            <p:nvPr/>
          </p:nvSpPr>
          <p:spPr bwMode="auto">
            <a:xfrm>
              <a:off x="3147505" y="5223937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ENR8080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列印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學分學程證書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381121" y="5944662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教務處</a:t>
              </a:r>
              <a:endParaRPr lang="zh-TW" altLang="en-US" dirty="0"/>
            </a:p>
          </p:txBody>
        </p:sp>
        <p:sp>
          <p:nvSpPr>
            <p:cNvPr id="33" name="圓角矩形 41"/>
            <p:cNvSpPr/>
            <p:nvPr/>
          </p:nvSpPr>
          <p:spPr bwMode="auto">
            <a:xfrm>
              <a:off x="5870492" y="5223937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ENRF010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查詢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學分學程辦法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424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056463"/>
            <a:ext cx="7418112" cy="40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選課</a:t>
            </a:r>
            <a:r>
              <a:rPr lang="en-US" altLang="zh-TW" dirty="0"/>
              <a:t>(</a:t>
            </a:r>
            <a:r>
              <a:rPr lang="zh-TW" altLang="en-US" dirty="0"/>
              <a:t>承辦人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TKE1100_</a:t>
            </a:r>
            <a:r>
              <a:rPr lang="zh-TW" altLang="en-US" dirty="0"/>
              <a:t>學生選課多人強制作業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934774" y="2605742"/>
            <a:ext cx="2961775" cy="646331"/>
            <a:chOff x="2534970" y="2385667"/>
            <a:chExt cx="1549254" cy="790276"/>
          </a:xfrm>
        </p:grpSpPr>
        <p:cxnSp>
          <p:nvCxnSpPr>
            <p:cNvPr id="22" name="肘形接點 21"/>
            <p:cNvCxnSpPr>
              <a:stCxn id="26" idx="1"/>
            </p:cNvCxnSpPr>
            <p:nvPr/>
          </p:nvCxnSpPr>
          <p:spPr>
            <a:xfrm rot="10800000">
              <a:off x="2534970" y="2385667"/>
              <a:ext cx="136613" cy="395139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671582" y="2385667"/>
              <a:ext cx="1412642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輸入上學期課號及班別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119948" y="4748480"/>
            <a:ext cx="2981966" cy="979701"/>
            <a:chOff x="2550319" y="2241140"/>
            <a:chExt cx="1559815" cy="1197892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2412543" y="2378916"/>
              <a:ext cx="401826" cy="126273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550320" y="2648755"/>
              <a:ext cx="1559814" cy="790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勾選課程</a:t>
              </a:r>
              <a:endParaRPr lang="en-US" altLang="zh-TW" dirty="0" smtClean="0"/>
            </a:p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確定加選</a:t>
              </a:r>
              <a:r>
                <a:rPr lang="en-US" altLang="zh-TW" b="1" dirty="0" smtClean="0"/>
                <a:t>/</a:t>
              </a:r>
              <a:r>
                <a:rPr lang="zh-TW" altLang="en-US" b="1" dirty="0" smtClean="0"/>
                <a:t>確定刪除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31" y="23009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46" y="132295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5" y="47352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19" y="30691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7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預警</a:t>
            </a:r>
            <a:r>
              <a:rPr lang="en-US" altLang="zh-TW" dirty="0" smtClean="0"/>
              <a:t>/</a:t>
            </a:r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1062655" y="143780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GRD3080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期初預警學生名單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圓角矩形 41"/>
          <p:cNvSpPr/>
          <p:nvPr/>
        </p:nvSpPr>
        <p:spPr bwMode="auto">
          <a:xfrm>
            <a:off x="1062655" y="393453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GRD2070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輸入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論文成績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圓角矩形 41"/>
          <p:cNvSpPr/>
          <p:nvPr/>
        </p:nvSpPr>
        <p:spPr bwMode="auto">
          <a:xfrm>
            <a:off x="1062655" y="218544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GRD3090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期中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預警學生名單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062655" y="10477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預警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062654" y="3565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938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" y="1147149"/>
            <a:ext cx="817796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預警</a:t>
            </a:r>
            <a:r>
              <a:rPr lang="en-US" altLang="zh-TW" dirty="0"/>
              <a:t>/</a:t>
            </a:r>
            <a:r>
              <a:rPr lang="zh-TW" altLang="en-US" dirty="0"/>
              <a:t>成績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GRD3080_</a:t>
            </a:r>
            <a:r>
              <a:rPr lang="zh-TW" altLang="en-US" dirty="0"/>
              <a:t>查詢期初預警學生名單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03" y="19996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12" y="12432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91215" y="2672675"/>
            <a:ext cx="1756182" cy="1064146"/>
            <a:chOff x="2550320" y="2137889"/>
            <a:chExt cx="918629" cy="130114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5911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86539"/>
            <a:ext cx="8023419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預警</a:t>
            </a:r>
            <a:r>
              <a:rPr lang="en-US" altLang="zh-TW" dirty="0"/>
              <a:t>/</a:t>
            </a:r>
            <a:r>
              <a:rPr lang="zh-TW" altLang="en-US" dirty="0"/>
              <a:t>成績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GRD3090_</a:t>
            </a:r>
            <a:r>
              <a:rPr lang="zh-TW" altLang="en-US" dirty="0"/>
              <a:t>期中預警學生名單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03" y="226922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78" y="124320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91215" y="2791501"/>
            <a:ext cx="1756182" cy="1064146"/>
            <a:chOff x="2550320" y="2137889"/>
            <a:chExt cx="918629" cy="130114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22396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147149"/>
            <a:ext cx="7586410" cy="48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預警</a:t>
            </a:r>
            <a:r>
              <a:rPr lang="en-US" altLang="zh-TW" dirty="0"/>
              <a:t>/</a:t>
            </a:r>
            <a:r>
              <a:rPr lang="zh-TW" altLang="en-US" dirty="0"/>
              <a:t>成績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GRD2070_</a:t>
            </a:r>
            <a:r>
              <a:rPr lang="zh-TW" altLang="en-US" dirty="0"/>
              <a:t>輸入論文成績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20" y="195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99" y="11471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07217" y="2263188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031412" y="5588953"/>
            <a:ext cx="5053880" cy="731406"/>
            <a:chOff x="2820473" y="2360524"/>
            <a:chExt cx="2503414" cy="1014809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3"/>
              <a:ext cx="2503414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zh-TW" altLang="en-US" b="1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6" y="53609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87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147149"/>
            <a:ext cx="7586410" cy="48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預警</a:t>
            </a:r>
            <a:r>
              <a:rPr lang="en-US" altLang="zh-TW" dirty="0"/>
              <a:t>/</a:t>
            </a:r>
            <a:r>
              <a:rPr lang="zh-TW" altLang="en-US" dirty="0"/>
              <a:t>成績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GRD2070_</a:t>
            </a:r>
            <a:r>
              <a:rPr lang="zh-TW" altLang="en-US" dirty="0"/>
              <a:t>輸入論文成績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139412" y="4030788"/>
            <a:ext cx="3521351" cy="1341145"/>
            <a:chOff x="2391580" y="2137889"/>
            <a:chExt cx="1841959" cy="163983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391580" y="2648756"/>
              <a:ext cx="1841959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新增論文成績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請輸入論文資料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 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11" y="36722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65" y="3244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63" y="11471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3623954" y="1579199"/>
            <a:ext cx="4829578" cy="1271177"/>
            <a:chOff x="-663131" y="2740887"/>
            <a:chExt cx="4959073" cy="2278838"/>
          </a:xfrm>
        </p:grpSpPr>
        <p:cxnSp>
          <p:nvCxnSpPr>
            <p:cNvPr id="29" name="肘形接點 28"/>
            <p:cNvCxnSpPr/>
            <p:nvPr/>
          </p:nvCxnSpPr>
          <p:spPr>
            <a:xfrm rot="5400000" flipH="1" flipV="1">
              <a:off x="2928781" y="2882049"/>
              <a:ext cx="623584" cy="341260"/>
            </a:xfrm>
            <a:prstGeom prst="bentConnector3">
              <a:avLst>
                <a:gd name="adj1" fmla="val 4999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-663131" y="3364472"/>
              <a:ext cx="4959073" cy="16552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 也</a:t>
              </a:r>
              <a:r>
                <a:rPr lang="zh-TW" altLang="en-US" dirty="0"/>
                <a:t>可利用</a:t>
              </a:r>
              <a:r>
                <a:rPr lang="zh-TW" altLang="en-US" dirty="0" smtClean="0"/>
                <a:t>上方</a:t>
              </a:r>
              <a:r>
                <a:rPr lang="zh-TW" altLang="en-US" b="1" dirty="0" smtClean="0"/>
                <a:t>匯出 無成績學生名單</a:t>
              </a:r>
              <a:r>
                <a:rPr lang="zh-TW" altLang="en-US" dirty="0" smtClean="0"/>
                <a:t>後在</a:t>
              </a:r>
              <a:r>
                <a:rPr lang="en-US" altLang="zh-TW" dirty="0"/>
                <a:t>E</a:t>
              </a:r>
              <a:r>
                <a:rPr lang="en-US" altLang="zh-TW" dirty="0" smtClean="0"/>
                <a:t>xcel</a:t>
              </a:r>
              <a:r>
                <a:rPr lang="zh-TW" altLang="en-US" dirty="0"/>
                <a:t>編輯存檔後</a:t>
              </a:r>
              <a:r>
                <a:rPr lang="en-US" altLang="zh-TW" dirty="0"/>
                <a:t>, </a:t>
              </a:r>
              <a:r>
                <a:rPr lang="zh-TW" altLang="en-US" dirty="0"/>
                <a:t>再</a:t>
              </a:r>
              <a:r>
                <a:rPr lang="zh-TW" altLang="en-US" dirty="0" smtClean="0"/>
                <a:t>利用</a:t>
              </a:r>
              <a:r>
                <a:rPr lang="zh-TW" altLang="en-US" b="1" dirty="0" smtClean="0"/>
                <a:t>匯入成績</a:t>
              </a:r>
              <a:r>
                <a:rPr lang="zh-TW" altLang="en-US" dirty="0" smtClean="0"/>
                <a:t>匯入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整批匯入後 可以用勾選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整批按</a:t>
              </a:r>
              <a:r>
                <a:rPr lang="zh-TW" altLang="en-US" b="1" dirty="0" smtClean="0"/>
                <a:t>送出選取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8" y="45056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10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論文費用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93545" y="803269"/>
            <a:ext cx="5635286" cy="5410899"/>
            <a:chOff x="1193545" y="803269"/>
            <a:chExt cx="5635286" cy="5410899"/>
          </a:xfrm>
        </p:grpSpPr>
        <p:cxnSp>
          <p:nvCxnSpPr>
            <p:cNvPr id="37" name="直線接點 36"/>
            <p:cNvCxnSpPr/>
            <p:nvPr/>
          </p:nvCxnSpPr>
          <p:spPr>
            <a:xfrm flipH="1">
              <a:off x="4122649" y="1021545"/>
              <a:ext cx="1" cy="519262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向右箭號 19"/>
            <p:cNvSpPr/>
            <p:nvPr/>
          </p:nvSpPr>
          <p:spPr bwMode="auto">
            <a:xfrm>
              <a:off x="3891251" y="2651300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41"/>
            <p:cNvSpPr/>
            <p:nvPr/>
          </p:nvSpPr>
          <p:spPr bwMode="auto">
            <a:xfrm>
              <a:off x="1193545" y="249354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THS1010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指導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教授申請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1193545" y="1211135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THS2010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維護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校外委員基本資料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 bwMode="auto">
            <a:xfrm rot="7926316">
              <a:off x="3890570" y="3355586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1193545" y="380967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THS1020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論文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相關費用申請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" name="圓角矩形 41"/>
            <p:cNvSpPr/>
            <p:nvPr/>
          </p:nvSpPr>
          <p:spPr bwMode="auto">
            <a:xfrm>
              <a:off x="1193545" y="475529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THS1030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列印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論文費用報帳清單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4" name="圓角矩形 41"/>
            <p:cNvSpPr/>
            <p:nvPr/>
          </p:nvSpPr>
          <p:spPr bwMode="auto">
            <a:xfrm>
              <a:off x="4515844" y="3833344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THS1040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審核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論文相關費用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5" name="向右箭號 34"/>
            <p:cNvSpPr/>
            <p:nvPr/>
          </p:nvSpPr>
          <p:spPr bwMode="auto">
            <a:xfrm rot="10800000" flipH="1">
              <a:off x="3891252" y="4092543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圓角矩形 41"/>
            <p:cNvSpPr/>
            <p:nvPr/>
          </p:nvSpPr>
          <p:spPr bwMode="auto">
            <a:xfrm>
              <a:off x="4515844" y="2494634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THS1060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審核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指導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教授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026874" y="80326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系所</a:t>
              </a:r>
              <a:endParaRPr lang="zh-TW" altLang="en-US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180004" y="80326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教務處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16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9" y="1257013"/>
            <a:ext cx="8229656" cy="23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THS2010_</a:t>
            </a:r>
            <a:r>
              <a:rPr lang="zh-TW" altLang="en-US" dirty="0"/>
              <a:t>維護校外委員基本資料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16" y="192658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86" y="12570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56693" y="2231383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20790" y="3443804"/>
            <a:ext cx="2409925" cy="369332"/>
            <a:chOff x="2944874" y="2209236"/>
            <a:chExt cx="1193744" cy="512440"/>
          </a:xfrm>
        </p:grpSpPr>
        <p:cxnSp>
          <p:nvCxnSpPr>
            <p:cNvPr id="16" name="肘形接點 15"/>
            <p:cNvCxnSpPr/>
            <p:nvPr/>
          </p:nvCxnSpPr>
          <p:spPr>
            <a:xfrm rot="10800000">
              <a:off x="2944874" y="2360525"/>
              <a:ext cx="159325" cy="10493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104199" y="2209236"/>
              <a:ext cx="103441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endParaRPr lang="zh-TW" altLang="en-US" b="1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0" y="33236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4056845"/>
            <a:ext cx="8100692" cy="21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17" y="41471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54" y="12570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4738714" y="5164693"/>
            <a:ext cx="3594302" cy="1082975"/>
            <a:chOff x="2388835" y="2137889"/>
            <a:chExt cx="1880118" cy="1324164"/>
          </a:xfrm>
        </p:grpSpPr>
        <p:cxnSp>
          <p:nvCxnSpPr>
            <p:cNvPr id="28" name="肘形接點 27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2388835" y="2671778"/>
              <a:ext cx="1880118" cy="790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修改後</a:t>
              </a:r>
              <a:r>
                <a:rPr lang="zh-TW" altLang="en-US" dirty="0"/>
                <a:t>按</a:t>
              </a:r>
              <a:r>
                <a:rPr lang="zh-TW" altLang="en-US" b="1" dirty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若要新增委員資料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dirty="0" smtClean="0"/>
                <a:t>新增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79465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6" y="1293170"/>
            <a:ext cx="790861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THS2010_</a:t>
            </a:r>
            <a:r>
              <a:rPr lang="zh-TW" altLang="en-US" dirty="0"/>
              <a:t>維護校外委員基本資料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065548" y="2738756"/>
            <a:ext cx="3249653" cy="1356361"/>
            <a:chOff x="2476215" y="2719374"/>
            <a:chExt cx="1699838" cy="1658438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888940" y="2934946"/>
              <a:ext cx="510864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476215" y="3248846"/>
              <a:ext cx="1699838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輸入委員資料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</a:t>
              </a:r>
              <a:r>
                <a:rPr lang="zh-TW" altLang="en-US" dirty="0"/>
                <a:t>進入查詢帶回金融機構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17" y="20789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40" y="285176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19" y="130772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01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147149"/>
            <a:ext cx="8139328" cy="45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THS1010_</a:t>
            </a:r>
            <a:r>
              <a:rPr lang="zh-TW" altLang="en-US" dirty="0"/>
              <a:t>指導教授申請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5" y="21047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23" y="11471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177113" y="2521710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895675" y="5585324"/>
            <a:ext cx="5053880" cy="731406"/>
            <a:chOff x="2820473" y="2360524"/>
            <a:chExt cx="2503414" cy="1014809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3"/>
              <a:ext cx="2503414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zh-TW" altLang="en-US" b="1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6" y="543655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5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327092"/>
            <a:ext cx="7881752" cy="433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學籍</a:t>
            </a:r>
            <a:r>
              <a:rPr lang="en-US" altLang="zh-TW" dirty="0" smtClean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</a:t>
            </a:r>
            <a:r>
              <a:rPr lang="zh-TW" altLang="en-US" dirty="0" smtClean="0"/>
              <a:t>模組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ENR8010_</a:t>
            </a:r>
            <a:r>
              <a:rPr lang="zh-TW" altLang="en-US" dirty="0"/>
              <a:t>維護學程開辦單位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164922" y="5590109"/>
            <a:ext cx="5146977" cy="761050"/>
            <a:chOff x="2820473" y="2105256"/>
            <a:chExt cx="2549529" cy="1055938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796862" y="2128867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648755"/>
              <a:ext cx="2549529" cy="512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如要修改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zh-TW" altLang="en-US" b="1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613622" y="4055859"/>
            <a:ext cx="3817163" cy="1064142"/>
            <a:chOff x="2550319" y="2137893"/>
            <a:chExt cx="1996693" cy="1301138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3183228" y="2161504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550319" y="2648755"/>
              <a:ext cx="1996693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輸入開辦單位資料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16" y="38004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86" y="29397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17" y="528530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3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47148"/>
            <a:ext cx="8139328" cy="45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THS1010_</a:t>
            </a:r>
            <a:r>
              <a:rPr lang="zh-TW" altLang="en-US" dirty="0"/>
              <a:t>指導教授申請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3316589" y="4154842"/>
            <a:ext cx="4200712" cy="1341145"/>
            <a:chOff x="2223528" y="2137889"/>
            <a:chExt cx="2197321" cy="163983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223528" y="2648756"/>
              <a:ext cx="2197321" cy="1128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若要新增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請輸入學生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指導</a:t>
              </a:r>
              <a:r>
                <a:rPr lang="zh-TW" altLang="en-US" dirty="0"/>
                <a:t>教授</a:t>
              </a:r>
              <a:r>
                <a:rPr lang="zh-TW" altLang="en-US" dirty="0" smtClean="0"/>
                <a:t>資料</a:t>
              </a:r>
              <a:endParaRPr lang="en-US" altLang="zh-TW" dirty="0" smtClean="0"/>
            </a:p>
            <a:p>
              <a:r>
                <a:rPr lang="zh-TW" altLang="en-US" dirty="0"/>
                <a:t> </a:t>
              </a:r>
              <a:r>
                <a:rPr lang="zh-TW" altLang="en-US" dirty="0" smtClean="0"/>
                <a:t>  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33" y="36465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98" y="27811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44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6" y="4265433"/>
            <a:ext cx="7838361" cy="2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073213"/>
            <a:ext cx="7946145" cy="29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THS1020_</a:t>
            </a:r>
            <a:r>
              <a:rPr lang="zh-TW" altLang="en-US" dirty="0"/>
              <a:t>論文相關費用申請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5" y="18547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57" y="1073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177113" y="2521710"/>
            <a:ext cx="1756182" cy="1064146"/>
            <a:chOff x="2550320" y="2137889"/>
            <a:chExt cx="918629" cy="130114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5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249252" y="3827174"/>
            <a:ext cx="2150772" cy="438259"/>
            <a:chOff x="2771561" y="2767259"/>
            <a:chExt cx="1065374" cy="608074"/>
          </a:xfrm>
        </p:grpSpPr>
        <p:cxnSp>
          <p:nvCxnSpPr>
            <p:cNvPr id="16" name="肘形接點 15"/>
            <p:cNvCxnSpPr/>
            <p:nvPr/>
          </p:nvCxnSpPr>
          <p:spPr>
            <a:xfrm rot="10800000">
              <a:off x="2771561" y="2767259"/>
              <a:ext cx="636954" cy="10412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4"/>
              <a:ext cx="1016462" cy="512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endParaRPr lang="zh-TW" altLang="en-US" b="1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36747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4179734" y="5373598"/>
            <a:ext cx="4028596" cy="1082975"/>
            <a:chOff x="2161663" y="2137889"/>
            <a:chExt cx="2107290" cy="1324164"/>
          </a:xfrm>
        </p:grpSpPr>
        <p:cxnSp>
          <p:nvCxnSpPr>
            <p:cNvPr id="20" name="肘形接點 19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161663" y="2671778"/>
              <a:ext cx="2107290" cy="790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修改後</a:t>
              </a:r>
              <a:r>
                <a:rPr lang="zh-TW" altLang="en-US" dirty="0"/>
                <a:t>按</a:t>
              </a:r>
              <a:r>
                <a:rPr lang="zh-TW" altLang="en-US" b="1" dirty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若要新增委員資料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請按</a:t>
              </a:r>
              <a:r>
                <a:rPr lang="zh-TW" altLang="en-US" b="1" dirty="0" smtClean="0"/>
                <a:t>新增委員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35" y="51562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31" y="413844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15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" y="1102196"/>
            <a:ext cx="783770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THS1020_</a:t>
            </a:r>
            <a:r>
              <a:rPr lang="zh-TW" altLang="en-US" dirty="0"/>
              <a:t>論文相關費用申請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2279922" y="4735564"/>
            <a:ext cx="3850421" cy="1790509"/>
            <a:chOff x="2476214" y="2701391"/>
            <a:chExt cx="2014090" cy="2189276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689633" y="2856864"/>
              <a:ext cx="390666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476214" y="3084321"/>
              <a:ext cx="2014090" cy="18063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報帳類別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新增委員</a:t>
              </a:r>
              <a:r>
                <a:rPr lang="zh-TW" altLang="en-US" dirty="0" smtClean="0"/>
                <a:t>下方會多出一列供新增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按</a:t>
              </a:r>
              <a:r>
                <a:rPr lang="zh-TW" altLang="en-US" b="1" u="sng" dirty="0">
                  <a:solidFill>
                    <a:srgbClr val="0000CC"/>
                  </a:solidFill>
                </a:rPr>
                <a:t>挑選委員</a:t>
              </a:r>
              <a:r>
                <a:rPr lang="zh-TW" altLang="en-US" dirty="0"/>
                <a:t>開窗帶回校內</a:t>
              </a:r>
              <a:r>
                <a:rPr lang="en-US" altLang="zh-TW" dirty="0"/>
                <a:t>/</a:t>
              </a:r>
              <a:r>
                <a:rPr lang="zh-TW" altLang="en-US" dirty="0"/>
                <a:t>外</a:t>
              </a:r>
              <a:r>
                <a:rPr lang="zh-TW" altLang="en-US" dirty="0" smtClean="0"/>
                <a:t>委員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若已有指導教授會預設帶入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9.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9" y="24339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51" y="39427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7502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48" y="11631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1202996"/>
            <a:ext cx="8381881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論文費用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THS1020_</a:t>
            </a:r>
            <a:r>
              <a:rPr lang="zh-TW" altLang="en-US" dirty="0"/>
              <a:t>論文相關費用申請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5" y="22922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57" y="1225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93983" y="2843681"/>
            <a:ext cx="2841874" cy="1341145"/>
            <a:chOff x="2550320" y="2137889"/>
            <a:chExt cx="1486536" cy="1639832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1486536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教務處審核通過才查的到</a:t>
              </a:r>
              <a:r>
                <a:rPr lang="en-US" altLang="zh-TW" dirty="0" smtClean="0"/>
                <a:t>)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025555" y="4741574"/>
            <a:ext cx="2593409" cy="438259"/>
            <a:chOff x="2771561" y="2767259"/>
            <a:chExt cx="1284632" cy="608074"/>
          </a:xfrm>
        </p:grpSpPr>
        <p:cxnSp>
          <p:nvCxnSpPr>
            <p:cNvPr id="16" name="肘形接點 15"/>
            <p:cNvCxnSpPr/>
            <p:nvPr/>
          </p:nvCxnSpPr>
          <p:spPr>
            <a:xfrm rot="10800000">
              <a:off x="2771561" y="2767259"/>
              <a:ext cx="636954" cy="10412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820473" y="2862894"/>
              <a:ext cx="1235720" cy="512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可勾選後按列印選取</a:t>
              </a:r>
              <a:endParaRPr lang="zh-TW" altLang="en-US" b="1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9" y="452941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0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招生</a:t>
            </a:r>
            <a:r>
              <a:rPr lang="en-US" altLang="zh-TW" dirty="0" smtClean="0"/>
              <a:t>/</a:t>
            </a:r>
            <a:r>
              <a:rPr lang="zh-TW" altLang="en-US" dirty="0" smtClean="0"/>
              <a:t>獎懲</a:t>
            </a:r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1062655" y="143780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REC4010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審查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維護考生資格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圓角矩形 41"/>
          <p:cNvSpPr/>
          <p:nvPr/>
        </p:nvSpPr>
        <p:spPr bwMode="auto">
          <a:xfrm>
            <a:off x="1062654" y="320984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SRP1100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獎懲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操行成績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062655" y="10477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招生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062655" y="28018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獎懲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004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9" y="1194204"/>
            <a:ext cx="8094455" cy="41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招生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REC4010_</a:t>
            </a:r>
            <a:r>
              <a:rPr lang="zh-TW" altLang="en-US" dirty="0"/>
              <a:t>審查維護考生資格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12" y="21398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04" y="1225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93982" y="2843680"/>
            <a:ext cx="1771965" cy="1064146"/>
            <a:chOff x="2550320" y="2137889"/>
            <a:chExt cx="926885" cy="130114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26885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096079" y="5258568"/>
            <a:ext cx="2986523" cy="677413"/>
            <a:chOff x="2769126" y="2373613"/>
            <a:chExt cx="1479359" cy="939896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571584" y="2573141"/>
              <a:ext cx="497778" cy="9872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769126" y="2801069"/>
              <a:ext cx="147935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</a:t>
              </a:r>
              <a:r>
                <a:rPr lang="zh-TW" altLang="en-US" b="1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可查看考生詳細資料 </a:t>
              </a:r>
              <a:endParaRPr lang="zh-TW" altLang="en-US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8" y="51798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8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1225613"/>
            <a:ext cx="811369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>
            <a:normAutofit/>
          </a:bodyPr>
          <a:lstStyle/>
          <a:p>
            <a:r>
              <a:rPr lang="zh-TW" altLang="en-US" dirty="0"/>
              <a:t>獎懲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777817"/>
            <a:ext cx="320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SRP1100_</a:t>
            </a:r>
            <a:r>
              <a:rPr lang="zh-TW" altLang="en-US" dirty="0"/>
              <a:t>查詢獎懲</a:t>
            </a:r>
            <a:r>
              <a:rPr lang="en-US" altLang="zh-TW" dirty="0"/>
              <a:t>-</a:t>
            </a:r>
            <a:r>
              <a:rPr lang="zh-TW" altLang="en-US" dirty="0"/>
              <a:t>操行成績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01" y="22792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077" y="7196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04" y="126422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293982" y="2600924"/>
            <a:ext cx="1771965" cy="1064146"/>
            <a:chOff x="2550320" y="2137889"/>
            <a:chExt cx="926885" cy="1301143"/>
          </a:xfrm>
        </p:grpSpPr>
        <p:cxnSp>
          <p:nvCxnSpPr>
            <p:cNvPr id="22" name="肘形接點 21"/>
            <p:cNvCxnSpPr/>
            <p:nvPr/>
          </p:nvCxnSpPr>
          <p:spPr>
            <a:xfrm rot="16200000" flipV="1">
              <a:off x="2738456" y="2353461"/>
              <a:ext cx="510863" cy="79719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2550320" y="2648756"/>
              <a:ext cx="926885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查詢</a:t>
              </a:r>
              <a:r>
                <a:rPr lang="zh-TW" altLang="en-US" dirty="0" smtClean="0"/>
                <a:t>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99738" y="4365855"/>
            <a:ext cx="2483621" cy="677413"/>
            <a:chOff x="2769126" y="2373613"/>
            <a:chExt cx="1230249" cy="939896"/>
          </a:xfrm>
        </p:grpSpPr>
        <p:cxnSp>
          <p:nvCxnSpPr>
            <p:cNvPr id="16" name="肘形接點 15"/>
            <p:cNvCxnSpPr/>
            <p:nvPr/>
          </p:nvCxnSpPr>
          <p:spPr>
            <a:xfrm rot="16200000" flipV="1">
              <a:off x="2571584" y="2573141"/>
              <a:ext cx="497778" cy="9872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2769126" y="2801069"/>
              <a:ext cx="1230249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</a:t>
              </a:r>
              <a:r>
                <a:rPr lang="zh-TW" altLang="en-US" b="1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可查看獎懲記錄</a:t>
              </a:r>
              <a:endParaRPr lang="zh-TW" altLang="en-US" dirty="0"/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8" y="42619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13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6203" y="2692378"/>
            <a:ext cx="8229600" cy="889144"/>
          </a:xfrm>
        </p:spPr>
        <p:txBody>
          <a:bodyPr/>
          <a:lstStyle/>
          <a:p>
            <a:pPr algn="ctr"/>
            <a:r>
              <a:rPr lang="zh-TW" altLang="en-US" dirty="0" smtClean="0"/>
              <a:t>實機操作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427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9028"/>
            <a:ext cx="8229600" cy="67786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0" dirty="0">
                <a:solidFill>
                  <a:schemeClr val="bg1"/>
                </a:solidFill>
                <a:effectLst/>
              </a:rPr>
              <a:t>感謝聆聽，敬請指教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67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75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356158"/>
            <a:ext cx="7786724" cy="436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ENR8030_</a:t>
            </a:r>
            <a:r>
              <a:rPr lang="zh-TW" altLang="en-US" dirty="0"/>
              <a:t>設定學分學程參數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916776" y="5588954"/>
            <a:ext cx="5053880" cy="731406"/>
            <a:chOff x="2820473" y="2360524"/>
            <a:chExt cx="2503414" cy="1014809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921263" y="2384135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862893"/>
              <a:ext cx="2503414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/>
                <a:t>如要修改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帶入上方編輯區修改後再</a:t>
              </a:r>
              <a:r>
                <a:rPr lang="zh-TW" altLang="en-US" b="1" dirty="0" smtClean="0"/>
                <a:t>存檔</a:t>
              </a:r>
              <a:endParaRPr lang="zh-TW" altLang="en-US" b="1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778062" y="3959963"/>
            <a:ext cx="3837903" cy="1064142"/>
            <a:chOff x="2434805" y="1643438"/>
            <a:chExt cx="2007542" cy="1301138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3035020" y="1667049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434805" y="2154300"/>
              <a:ext cx="2007542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輸入學程參數資料</a:t>
              </a:r>
              <a:r>
                <a:rPr lang="en-US" altLang="zh-TW" dirty="0"/>
                <a:t>(</a:t>
              </a:r>
              <a:r>
                <a:rPr lang="zh-TW" altLang="en-US" dirty="0"/>
                <a:t>紅色星號欄位</a:t>
              </a:r>
              <a:r>
                <a:rPr lang="en-US" altLang="zh-TW" dirty="0"/>
                <a:t>)</a:t>
              </a: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03" y="365516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49" y="2716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54284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8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1634574"/>
            <a:ext cx="82144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ENR8020_</a:t>
            </a:r>
            <a:r>
              <a:rPr lang="zh-TW" altLang="en-US" dirty="0"/>
              <a:t>維護學分學程必修課程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768853" y="4599215"/>
            <a:ext cx="1369215" cy="731404"/>
            <a:chOff x="2820473" y="2360527"/>
            <a:chExt cx="678234" cy="1014806"/>
          </a:xfrm>
        </p:grpSpPr>
        <p:cxnSp>
          <p:nvCxnSpPr>
            <p:cNvPr id="19" name="肘形接點 18"/>
            <p:cNvCxnSpPr>
              <a:stCxn id="20" idx="0"/>
            </p:cNvCxnSpPr>
            <p:nvPr/>
          </p:nvCxnSpPr>
          <p:spPr>
            <a:xfrm rot="16200000" flipV="1">
              <a:off x="2854728" y="2558031"/>
              <a:ext cx="502368" cy="10735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862893"/>
              <a:ext cx="678234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 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進入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592286" y="2775106"/>
            <a:ext cx="1764450" cy="1064142"/>
            <a:chOff x="3058631" y="1643438"/>
            <a:chExt cx="922954" cy="1301138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3035020" y="1667049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062956" y="2154300"/>
              <a:ext cx="918629" cy="790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67" y="231576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87" y="176390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9" y="43777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76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6" y="1528083"/>
            <a:ext cx="7655424" cy="444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r>
              <a:rPr lang="en-US" altLang="zh-TW" dirty="0"/>
              <a:t>-</a:t>
            </a:r>
            <a:r>
              <a:rPr lang="zh-TW" altLang="en-US" dirty="0"/>
              <a:t>學分學程</a:t>
            </a:r>
            <a:r>
              <a:rPr lang="en-US" altLang="zh-TW" dirty="0"/>
              <a:t>/</a:t>
            </a:r>
            <a:r>
              <a:rPr lang="zh-TW" altLang="en-US" dirty="0"/>
              <a:t>課程模組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3" y="95776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ENR8020_</a:t>
            </a:r>
            <a:r>
              <a:rPr lang="zh-TW" altLang="en-US" dirty="0"/>
              <a:t>維護學分學程必修課程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292420" y="5692466"/>
            <a:ext cx="5031108" cy="489793"/>
            <a:chOff x="2097348" y="2692495"/>
            <a:chExt cx="2492135" cy="679577"/>
          </a:xfrm>
        </p:grpSpPr>
        <p:cxnSp>
          <p:nvCxnSpPr>
            <p:cNvPr id="19" name="肘形接點 18"/>
            <p:cNvCxnSpPr/>
            <p:nvPr/>
          </p:nvCxnSpPr>
          <p:spPr>
            <a:xfrm rot="10800000">
              <a:off x="2097348" y="2692495"/>
              <a:ext cx="205238" cy="38343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2586" y="2859632"/>
              <a:ext cx="2286897" cy="5124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 </a:t>
              </a:r>
              <a:r>
                <a:rPr lang="zh-TW" altLang="en-US" dirty="0"/>
                <a:t>要新增或修改</a:t>
              </a:r>
              <a:r>
                <a:rPr lang="zh-TW" altLang="en-US" dirty="0" smtClean="0"/>
                <a:t>課程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編</a:t>
              </a:r>
              <a:r>
                <a:rPr lang="zh-TW" altLang="en-US" dirty="0" smtClean="0"/>
                <a:t>帶到畫面上方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986978" y="3922718"/>
            <a:ext cx="2959011" cy="1341141"/>
            <a:chOff x="2742005" y="3046636"/>
            <a:chExt cx="1547809" cy="1639828"/>
          </a:xfrm>
        </p:grpSpPr>
        <p:cxnSp>
          <p:nvCxnSpPr>
            <p:cNvPr id="29" name="肘形接點 28"/>
            <p:cNvCxnSpPr/>
            <p:nvPr/>
          </p:nvCxnSpPr>
          <p:spPr>
            <a:xfrm rot="16200000" flipV="1">
              <a:off x="2718394" y="3070247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746330" y="3557499"/>
              <a:ext cx="1543484" cy="11289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選擇課程</a:t>
              </a:r>
              <a:r>
                <a:rPr lang="en-US" altLang="zh-TW" b="1" dirty="0" smtClean="0"/>
                <a:t>(</a:t>
              </a:r>
              <a:r>
                <a:rPr lang="zh-TW" altLang="en-US" b="1" dirty="0" smtClean="0"/>
                <a:t>多選</a:t>
              </a:r>
              <a:r>
                <a:rPr lang="en-US" altLang="zh-TW" b="1" dirty="0" smtClean="0"/>
                <a:t>)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如要刪課請在課程前按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19" y="581641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43" y="35960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53" y="455661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91" y="28881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54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中特圓">
      <a:majorFont>
        <a:latin typeface="Calibri"/>
        <a:ea typeface="超研澤中特圓"/>
        <a:cs typeface=""/>
      </a:majorFont>
      <a:minorFont>
        <a:latin typeface="Calibri"/>
        <a:ea typeface="超研澤中特圓"/>
        <a:cs typeface="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33149</TotalTime>
  <Words>2944</Words>
  <Application>Microsoft Office PowerPoint</Application>
  <PresentationFormat>如螢幕大小 (4:3)</PresentationFormat>
  <Paragraphs>568</Paragraphs>
  <Slides>68</Slides>
  <Notes>64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69" baseType="lpstr">
      <vt:lpstr>暗香撲面</vt:lpstr>
      <vt:lpstr>PowerPoint 簡報</vt:lpstr>
      <vt:lpstr>系統登入</vt:lpstr>
      <vt:lpstr>進入『教務系統』</vt:lpstr>
      <vt:lpstr>作業畫面介紹</vt:lpstr>
      <vt:lpstr>學籍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學籍-學分學程/課程模組</vt:lpstr>
      <vt:lpstr>學籍</vt:lpstr>
      <vt:lpstr>學籍-抵免</vt:lpstr>
      <vt:lpstr>學籍-抵免</vt:lpstr>
      <vt:lpstr>畢審</vt:lpstr>
      <vt:lpstr>畢審(課程資料建置)</vt:lpstr>
      <vt:lpstr>畢審(課程資料建置)</vt:lpstr>
      <vt:lpstr>畢審(課程資料建置)</vt:lpstr>
      <vt:lpstr>畢審(課程資料建置)</vt:lpstr>
      <vt:lpstr>畢審(畢業前置作業)</vt:lpstr>
      <vt:lpstr>畢審(畢業前置作業)</vt:lpstr>
      <vt:lpstr>畢審(畢業前置作業)</vt:lpstr>
      <vt:lpstr>畢審(畢業前置作業)</vt:lpstr>
      <vt:lpstr>畢審(畢業前置作業)</vt:lpstr>
      <vt:lpstr>畢審(畢業前置作業)</vt:lpstr>
      <vt:lpstr>開排課</vt:lpstr>
      <vt:lpstr>開排課</vt:lpstr>
      <vt:lpstr>開排課</vt:lpstr>
      <vt:lpstr>開排課</vt:lpstr>
      <vt:lpstr>開排課</vt:lpstr>
      <vt:lpstr>開排課</vt:lpstr>
      <vt:lpstr>開排課</vt:lpstr>
      <vt:lpstr>課程大綱</vt:lpstr>
      <vt:lpstr>開排課</vt:lpstr>
      <vt:lpstr>開排課</vt:lpstr>
      <vt:lpstr>選課(承辦人)</vt:lpstr>
      <vt:lpstr>選課(承辦人)</vt:lpstr>
      <vt:lpstr>選課(承辦人)</vt:lpstr>
      <vt:lpstr>選課(承辦人)</vt:lpstr>
      <vt:lpstr>選課(承辦人)</vt:lpstr>
      <vt:lpstr>選課(承辦人)</vt:lpstr>
      <vt:lpstr>選課(承辦人)</vt:lpstr>
      <vt:lpstr>選課(承辦人)</vt:lpstr>
      <vt:lpstr>選課(承辦人)</vt:lpstr>
      <vt:lpstr>選課(承辦人)</vt:lpstr>
      <vt:lpstr>預警/成績</vt:lpstr>
      <vt:lpstr>預警/成績</vt:lpstr>
      <vt:lpstr>預警/成績</vt:lpstr>
      <vt:lpstr>預警/成績</vt:lpstr>
      <vt:lpstr>預警/成績</vt:lpstr>
      <vt:lpstr>論文費用</vt:lpstr>
      <vt:lpstr>論文費用</vt:lpstr>
      <vt:lpstr>論文費用</vt:lpstr>
      <vt:lpstr>論文費用</vt:lpstr>
      <vt:lpstr>論文費用</vt:lpstr>
      <vt:lpstr>論文費用</vt:lpstr>
      <vt:lpstr>論文費用</vt:lpstr>
      <vt:lpstr>論文費用</vt:lpstr>
      <vt:lpstr>招生/獎懲</vt:lpstr>
      <vt:lpstr>招生</vt:lpstr>
      <vt:lpstr>獎懲</vt:lpstr>
      <vt:lpstr>實機操作</vt:lpstr>
      <vt:lpstr>感謝聆聽，敬請指教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Tseng, Irene</cp:lastModifiedBy>
  <cp:revision>4245</cp:revision>
  <cp:lastPrinted>2014-05-09T08:31:14Z</cp:lastPrinted>
  <dcterms:created xsi:type="dcterms:W3CDTF">1601-01-01T00:00:00Z</dcterms:created>
  <dcterms:modified xsi:type="dcterms:W3CDTF">2015-03-09T02:24:52Z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