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4141" r:id="rId1"/>
  </p:sldMasterIdLst>
  <p:notesMasterIdLst>
    <p:notesMasterId r:id="rId49"/>
  </p:notesMasterIdLst>
  <p:handoutMasterIdLst>
    <p:handoutMasterId r:id="rId50"/>
  </p:handoutMasterIdLst>
  <p:sldIdLst>
    <p:sldId id="678" r:id="rId2"/>
    <p:sldId id="657" r:id="rId3"/>
    <p:sldId id="686" r:id="rId4"/>
    <p:sldId id="687" r:id="rId5"/>
    <p:sldId id="697" r:id="rId6"/>
    <p:sldId id="698" r:id="rId7"/>
    <p:sldId id="699" r:id="rId8"/>
    <p:sldId id="700" r:id="rId9"/>
    <p:sldId id="702" r:id="rId10"/>
    <p:sldId id="703" r:id="rId11"/>
    <p:sldId id="704" r:id="rId12"/>
    <p:sldId id="705" r:id="rId13"/>
    <p:sldId id="706" r:id="rId14"/>
    <p:sldId id="707" r:id="rId15"/>
    <p:sldId id="709" r:id="rId16"/>
    <p:sldId id="711" r:id="rId17"/>
    <p:sldId id="710" r:id="rId18"/>
    <p:sldId id="739" r:id="rId19"/>
    <p:sldId id="713" r:id="rId20"/>
    <p:sldId id="712" r:id="rId21"/>
    <p:sldId id="718" r:id="rId22"/>
    <p:sldId id="719" r:id="rId23"/>
    <p:sldId id="720" r:id="rId24"/>
    <p:sldId id="721" r:id="rId25"/>
    <p:sldId id="722" r:id="rId26"/>
    <p:sldId id="723" r:id="rId27"/>
    <p:sldId id="724" r:id="rId28"/>
    <p:sldId id="725" r:id="rId29"/>
    <p:sldId id="726" r:id="rId30"/>
    <p:sldId id="727" r:id="rId31"/>
    <p:sldId id="728" r:id="rId32"/>
    <p:sldId id="729" r:id="rId33"/>
    <p:sldId id="740" r:id="rId34"/>
    <p:sldId id="730" r:id="rId35"/>
    <p:sldId id="715" r:id="rId36"/>
    <p:sldId id="716" r:id="rId37"/>
    <p:sldId id="741" r:id="rId38"/>
    <p:sldId id="717" r:id="rId39"/>
    <p:sldId id="735" r:id="rId40"/>
    <p:sldId id="732" r:id="rId41"/>
    <p:sldId id="733" r:id="rId42"/>
    <p:sldId id="734" r:id="rId43"/>
    <p:sldId id="736" r:id="rId44"/>
    <p:sldId id="737" r:id="rId45"/>
    <p:sldId id="738" r:id="rId46"/>
    <p:sldId id="692" r:id="rId47"/>
    <p:sldId id="366" r:id="rId48"/>
  </p:sldIdLst>
  <p:sldSz cx="9144000" cy="6858000" type="screen4x3"/>
  <p:notesSz cx="6797675" cy="9926638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83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D0D8E8"/>
    <a:srgbClr val="E9EDF4"/>
    <a:srgbClr val="FF3300"/>
    <a:srgbClr val="FF6600"/>
    <a:srgbClr val="A86ED4"/>
    <a:srgbClr val="CDACE6"/>
    <a:srgbClr val="660066"/>
    <a:srgbClr val="E1DEC9"/>
    <a:srgbClr val="6E6D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中等深淺樣式 3 - 輔色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淺色樣式 2 - 輔色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中等深淺樣式 1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20" autoAdjust="0"/>
    <p:restoredTop sz="85299" autoAdjust="0"/>
  </p:normalViewPr>
  <p:slideViewPr>
    <p:cSldViewPr snapToGrid="0">
      <p:cViewPr>
        <p:scale>
          <a:sx n="74" d="100"/>
          <a:sy n="74" d="100"/>
        </p:scale>
        <p:origin x="-1086" y="450"/>
      </p:cViewPr>
      <p:guideLst>
        <p:guide orient="horz" pos="2183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9" d="100"/>
          <a:sy n="59" d="100"/>
        </p:scale>
        <p:origin x="-3206" y="-67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DB1217D-8FF8-4175-AA7C-A48F3103D58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2" name="日期版面配置區 1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E71EAB-2DD9-4EC8-9A84-6E7EDA7A1B81}" type="datetimeFigureOut">
              <a:rPr lang="zh-TW" altLang="en-US" smtClean="0"/>
              <a:t>2015/3/9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0053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CAFBA51-E903-4961-ABBE-5454BA08626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219735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dirty="0" smtClean="0">
              <a:ea typeface="新細明體" charset="-120"/>
            </a:endParaRPr>
          </a:p>
        </p:txBody>
      </p:sp>
      <p:sp>
        <p:nvSpPr>
          <p:cNvPr id="2048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071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1805" indent="-285555" defTabSz="922071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2220" indent="-228125" defTabSz="922071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598469" indent="-228125" defTabSz="922071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6315" indent="-228125" defTabSz="922071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5755" indent="-228125" algn="ctr" defTabSz="922071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5195" indent="-228125" algn="ctr" defTabSz="922071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34636" indent="-228125" algn="ctr" defTabSz="922071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94076" indent="-228125" algn="ctr" defTabSz="922071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A7DC0638-46A4-4ED8-9797-E17ABBFB817B}" type="slidenum">
              <a:rPr kumimoji="0" lang="en-US" altLang="zh-TW" b="0" smtClean="0">
                <a:latin typeface="Arial Unicode MS" pitchFamily="34" charset="-120"/>
                <a:ea typeface="標楷體" pitchFamily="65" charset="-120"/>
              </a:rPr>
              <a:pPr eaLnBrk="1" hangingPunct="1"/>
              <a:t>0</a:t>
            </a:fld>
            <a:endParaRPr kumimoji="0" lang="en-US" altLang="zh-TW" b="0" smtClean="0">
              <a:latin typeface="Arial Unicode MS" pitchFamily="34" charset="-120"/>
              <a:ea typeface="標楷體" pitchFamily="65" charset="-12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AFBA51-E903-4961-ABBE-5454BA086264}" type="slidenum">
              <a:rPr lang="en-US" altLang="zh-TW" smtClean="0"/>
              <a:pPr>
                <a:defRPr/>
              </a:pPr>
              <a:t>12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06051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AFBA51-E903-4961-ABBE-5454BA086264}" type="slidenum">
              <a:rPr lang="en-US" altLang="zh-TW" smtClean="0"/>
              <a:pPr>
                <a:defRPr/>
              </a:pPr>
              <a:t>13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06051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AFBA51-E903-4961-ABBE-5454BA086264}" type="slidenum">
              <a:rPr lang="en-US" altLang="zh-TW" smtClean="0"/>
              <a:pPr>
                <a:defRPr/>
              </a:pPr>
              <a:t>14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06051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AFBA51-E903-4961-ABBE-5454BA086264}" type="slidenum">
              <a:rPr lang="en-US" altLang="zh-TW" smtClean="0"/>
              <a:pPr>
                <a:defRPr/>
              </a:pPr>
              <a:t>15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06051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AFBA51-E903-4961-ABBE-5454BA086264}" type="slidenum">
              <a:rPr lang="en-US" altLang="zh-TW" smtClean="0"/>
              <a:pPr>
                <a:defRPr/>
              </a:pPr>
              <a:t>16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06051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AFBA51-E903-4961-ABBE-5454BA086264}" type="slidenum">
              <a:rPr lang="en-US" altLang="zh-TW" smtClean="0"/>
              <a:pPr>
                <a:defRPr/>
              </a:pPr>
              <a:t>17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06051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AFBA51-E903-4961-ABBE-5454BA086264}" type="slidenum">
              <a:rPr lang="en-US" altLang="zh-TW" smtClean="0"/>
              <a:pPr>
                <a:defRPr/>
              </a:pPr>
              <a:t>18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06051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AFBA51-E903-4961-ABBE-5454BA086264}" type="slidenum">
              <a:rPr lang="en-US" altLang="zh-TW" smtClean="0"/>
              <a:pPr>
                <a:defRPr/>
              </a:pPr>
              <a:t>19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06051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AFBA51-E903-4961-ABBE-5454BA086264}" type="slidenum">
              <a:rPr lang="en-US" altLang="zh-TW" smtClean="0"/>
              <a:pPr>
                <a:defRPr/>
              </a:pPr>
              <a:t>20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06051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AFBA51-E903-4961-ABBE-5454BA086264}" type="slidenum">
              <a:rPr lang="en-US" altLang="zh-TW" smtClean="0"/>
              <a:pPr>
                <a:defRPr/>
              </a:pPr>
              <a:t>21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06051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AFBA51-E903-4961-ABBE-5454BA086264}" type="slidenum">
              <a:rPr lang="en-US" altLang="zh-TW" smtClean="0"/>
              <a:pPr>
                <a:defRPr/>
              </a:pPr>
              <a:t>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06051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AFBA51-E903-4961-ABBE-5454BA086264}" type="slidenum">
              <a:rPr lang="en-US" altLang="zh-TW" smtClean="0"/>
              <a:pPr>
                <a:defRPr/>
              </a:pPr>
              <a:t>22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06051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AFBA51-E903-4961-ABBE-5454BA086264}" type="slidenum">
              <a:rPr lang="en-US" altLang="zh-TW" smtClean="0"/>
              <a:pPr>
                <a:defRPr/>
              </a:pPr>
              <a:t>23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06051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AFBA51-E903-4961-ABBE-5454BA086264}" type="slidenum">
              <a:rPr lang="en-US" altLang="zh-TW" smtClean="0"/>
              <a:pPr>
                <a:defRPr/>
              </a:pPr>
              <a:t>24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06051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AFBA51-E903-4961-ABBE-5454BA086264}" type="slidenum">
              <a:rPr lang="en-US" altLang="zh-TW" smtClean="0"/>
              <a:pPr>
                <a:defRPr/>
              </a:pPr>
              <a:t>25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06051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AFBA51-E903-4961-ABBE-5454BA086264}" type="slidenum">
              <a:rPr lang="en-US" altLang="zh-TW" smtClean="0"/>
              <a:pPr>
                <a:defRPr/>
              </a:pPr>
              <a:t>26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06051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AFBA51-E903-4961-ABBE-5454BA086264}" type="slidenum">
              <a:rPr lang="en-US" altLang="zh-TW" smtClean="0"/>
              <a:pPr>
                <a:defRPr/>
              </a:pPr>
              <a:t>27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060516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AFBA51-E903-4961-ABBE-5454BA086264}" type="slidenum">
              <a:rPr lang="en-US" altLang="zh-TW" smtClean="0"/>
              <a:pPr>
                <a:defRPr/>
              </a:pPr>
              <a:t>28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060516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AFBA51-E903-4961-ABBE-5454BA086264}" type="slidenum">
              <a:rPr lang="en-US" altLang="zh-TW" smtClean="0"/>
              <a:pPr>
                <a:defRPr/>
              </a:pPr>
              <a:t>29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060516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AFBA51-E903-4961-ABBE-5454BA086264}" type="slidenum">
              <a:rPr lang="en-US" altLang="zh-TW" smtClean="0"/>
              <a:pPr>
                <a:defRPr/>
              </a:pPr>
              <a:t>30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060516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AFBA51-E903-4961-ABBE-5454BA086264}" type="slidenum">
              <a:rPr lang="en-US" altLang="zh-TW" smtClean="0"/>
              <a:pPr>
                <a:defRPr/>
              </a:pPr>
              <a:t>31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06051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AFBA51-E903-4961-ABBE-5454BA086264}" type="slidenum">
              <a:rPr lang="en-US" altLang="zh-TW" smtClean="0"/>
              <a:pPr>
                <a:defRPr/>
              </a:pPr>
              <a:t>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060516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AFBA51-E903-4961-ABBE-5454BA086264}" type="slidenum">
              <a:rPr lang="en-US" altLang="zh-TW" smtClean="0"/>
              <a:pPr>
                <a:defRPr/>
              </a:pPr>
              <a:t>32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060516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AFBA51-E903-4961-ABBE-5454BA086264}" type="slidenum">
              <a:rPr lang="en-US" altLang="zh-TW" smtClean="0"/>
              <a:pPr>
                <a:defRPr/>
              </a:pPr>
              <a:t>33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060516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AFBA51-E903-4961-ABBE-5454BA086264}" type="slidenum">
              <a:rPr lang="en-US" altLang="zh-TW" smtClean="0"/>
              <a:pPr>
                <a:defRPr/>
              </a:pPr>
              <a:t>34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060516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AFBA51-E903-4961-ABBE-5454BA086264}" type="slidenum">
              <a:rPr lang="en-US" altLang="zh-TW" smtClean="0"/>
              <a:pPr>
                <a:defRPr/>
              </a:pPr>
              <a:t>35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060516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AFBA51-E903-4961-ABBE-5454BA086264}" type="slidenum">
              <a:rPr lang="en-US" altLang="zh-TW" smtClean="0"/>
              <a:pPr>
                <a:defRPr/>
              </a:pPr>
              <a:t>36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060516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AFBA51-E903-4961-ABBE-5454BA086264}" type="slidenum">
              <a:rPr lang="en-US" altLang="zh-TW" smtClean="0"/>
              <a:pPr>
                <a:defRPr/>
              </a:pPr>
              <a:t>37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060516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AFBA51-E903-4961-ABBE-5454BA086264}" type="slidenum">
              <a:rPr lang="en-US" altLang="zh-TW" smtClean="0"/>
              <a:pPr>
                <a:defRPr/>
              </a:pPr>
              <a:t>38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060516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AFBA51-E903-4961-ABBE-5454BA086264}" type="slidenum">
              <a:rPr lang="en-US" altLang="zh-TW" smtClean="0"/>
              <a:pPr>
                <a:defRPr/>
              </a:pPr>
              <a:t>39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060516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AFBA51-E903-4961-ABBE-5454BA086264}" type="slidenum">
              <a:rPr lang="en-US" altLang="zh-TW" smtClean="0"/>
              <a:pPr>
                <a:defRPr/>
              </a:pPr>
              <a:t>40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060516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AFBA51-E903-4961-ABBE-5454BA086264}" type="slidenum">
              <a:rPr lang="en-US" altLang="zh-TW" smtClean="0"/>
              <a:pPr>
                <a:defRPr/>
              </a:pPr>
              <a:t>41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06051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AFBA51-E903-4961-ABBE-5454BA086264}" type="slidenum">
              <a:rPr lang="en-US" altLang="zh-TW" smtClean="0"/>
              <a:pPr>
                <a:defRPr/>
              </a:pPr>
              <a:t>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060516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AFBA51-E903-4961-ABBE-5454BA086264}" type="slidenum">
              <a:rPr lang="en-US" altLang="zh-TW" smtClean="0"/>
              <a:pPr>
                <a:defRPr/>
              </a:pPr>
              <a:t>42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060516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AFBA51-E903-4961-ABBE-5454BA086264}" type="slidenum">
              <a:rPr lang="en-US" altLang="zh-TW" smtClean="0"/>
              <a:pPr>
                <a:defRPr/>
              </a:pPr>
              <a:t>43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060516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AFBA51-E903-4961-ABBE-5454BA086264}" type="slidenum">
              <a:rPr lang="en-US" altLang="zh-TW" smtClean="0"/>
              <a:pPr>
                <a:defRPr/>
              </a:pPr>
              <a:t>44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060516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AFBA51-E903-4961-ABBE-5454BA086264}" type="slidenum">
              <a:rPr lang="en-US" altLang="zh-TW" smtClean="0"/>
              <a:pPr>
                <a:defRPr/>
              </a:pPr>
              <a:t>45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06051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AFBA51-E903-4961-ABBE-5454BA086264}" type="slidenum">
              <a:rPr lang="en-US" altLang="zh-TW" smtClean="0"/>
              <a:pPr>
                <a:defRPr/>
              </a:pPr>
              <a:t>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06051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AFBA51-E903-4961-ABBE-5454BA086264}" type="slidenum">
              <a:rPr lang="en-US" altLang="zh-TW" smtClean="0"/>
              <a:pPr>
                <a:defRPr/>
              </a:pPr>
              <a:t>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06051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AFBA51-E903-4961-ABBE-5454BA086264}" type="slidenum">
              <a:rPr lang="en-US" altLang="zh-TW" smtClean="0"/>
              <a:pPr>
                <a:defRPr/>
              </a:pPr>
              <a:t>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06051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AFBA51-E903-4961-ABBE-5454BA086264}" type="slidenum">
              <a:rPr lang="en-US" altLang="zh-TW" smtClean="0"/>
              <a:pPr>
                <a:defRPr/>
              </a:pPr>
              <a:t>10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06051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AFBA51-E903-4961-ABBE-5454BA086264}" type="slidenum">
              <a:rPr lang="en-US" altLang="zh-TW" smtClean="0"/>
              <a:pPr>
                <a:defRPr/>
              </a:pPr>
              <a:t>11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0605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85800" y="3196686"/>
            <a:ext cx="77724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676401"/>
            <a:ext cx="7772400" cy="1538286"/>
          </a:xfrm>
        </p:spPr>
        <p:txBody>
          <a:bodyPr anchor="b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21468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04DB0-B013-FD4A-B922-51E59C64880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F717A-BDF8-46E0-88B9-8801C7E55384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215206" y="274638"/>
            <a:ext cx="1471594" cy="6011882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686568" cy="6011882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04DB0-B013-FD4A-B922-51E59C64880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字版面配置區 7"/>
          <p:cNvSpPr>
            <a:spLocks noGrp="1"/>
          </p:cNvSpPr>
          <p:nvPr>
            <p:ph type="body" sz="quarter" idx="10"/>
          </p:nvPr>
        </p:nvSpPr>
        <p:spPr>
          <a:xfrm>
            <a:off x="361950" y="2019300"/>
            <a:ext cx="4981575" cy="952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4" name="投影片編號版面配置區 4"/>
          <p:cNvSpPr>
            <a:spLocks noGrp="1"/>
          </p:cNvSpPr>
          <p:nvPr>
            <p:ph type="sldNum" sz="quarter" idx="11"/>
          </p:nvPr>
        </p:nvSpPr>
        <p:spPr>
          <a:xfrm>
            <a:off x="7510041" y="6492875"/>
            <a:ext cx="1481209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3B530B"/>
                </a:solidFill>
              </a:defRPr>
            </a:lvl1pPr>
          </a:lstStyle>
          <a:p>
            <a:fld id="{80D04DB0-B013-FD4A-B922-51E59C64880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382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字版面配置區 7"/>
          <p:cNvSpPr>
            <a:spLocks noGrp="1"/>
          </p:cNvSpPr>
          <p:nvPr>
            <p:ph type="body" sz="quarter" idx="10"/>
          </p:nvPr>
        </p:nvSpPr>
        <p:spPr>
          <a:xfrm>
            <a:off x="361950" y="2019300"/>
            <a:ext cx="4981575" cy="952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4" name="投影片編號版面配置區 4"/>
          <p:cNvSpPr>
            <a:spLocks noGrp="1"/>
          </p:cNvSpPr>
          <p:nvPr>
            <p:ph type="sldNum" sz="quarter" idx="11"/>
          </p:nvPr>
        </p:nvSpPr>
        <p:spPr>
          <a:xfrm>
            <a:off x="7510041" y="6492875"/>
            <a:ext cx="1481209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3B530B"/>
                </a:solidFill>
              </a:defRPr>
            </a:lvl1pPr>
          </a:lstStyle>
          <a:p>
            <a:fld id="{80D04DB0-B013-FD4A-B922-51E59C64880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382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463" y="6283325"/>
            <a:ext cx="1303337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89144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10"/>
          </p:nvPr>
        </p:nvSpPr>
        <p:spPr>
          <a:xfrm>
            <a:off x="733424" y="1333500"/>
            <a:ext cx="7721807" cy="48179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algn="l">
              <a:defRPr sz="2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algn="l"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algn="l">
              <a:defRPr sz="1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algn="l">
              <a:defRPr sz="16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6" name="投影片編號版面配置區 4"/>
          <p:cNvSpPr>
            <a:spLocks noGrp="1"/>
          </p:cNvSpPr>
          <p:nvPr>
            <p:ph type="sldNum" sz="quarter" idx="11"/>
          </p:nvPr>
        </p:nvSpPr>
        <p:spPr>
          <a:xfrm>
            <a:off x="0" y="6440487"/>
            <a:ext cx="847364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3B530B"/>
                </a:solidFill>
              </a:defRPr>
            </a:lvl1pPr>
          </a:lstStyle>
          <a:p>
            <a:fld id="{80D04DB0-B013-FD4A-B922-51E59C64880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6380109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463" y="6283325"/>
            <a:ext cx="1303337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89144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10"/>
          </p:nvPr>
        </p:nvSpPr>
        <p:spPr>
          <a:xfrm>
            <a:off x="733424" y="1333500"/>
            <a:ext cx="7721807" cy="48179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algn="l">
              <a:defRPr sz="2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algn="l"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algn="l">
              <a:defRPr sz="1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algn="l">
              <a:defRPr sz="16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6" name="投影片編號版面配置區 4"/>
          <p:cNvSpPr>
            <a:spLocks noGrp="1"/>
          </p:cNvSpPr>
          <p:nvPr>
            <p:ph type="sldNum" sz="quarter" idx="11"/>
          </p:nvPr>
        </p:nvSpPr>
        <p:spPr>
          <a:xfrm>
            <a:off x="0" y="6440487"/>
            <a:ext cx="847364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3B530B"/>
                </a:solidFill>
              </a:defRPr>
            </a:lvl1pPr>
          </a:lstStyle>
          <a:p>
            <a:fld id="{80D04DB0-B013-FD4A-B922-51E59C64880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6380109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463" y="6283325"/>
            <a:ext cx="1303337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89144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10"/>
          </p:nvPr>
        </p:nvSpPr>
        <p:spPr>
          <a:xfrm>
            <a:off x="733424" y="1333500"/>
            <a:ext cx="7721807" cy="48179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algn="l">
              <a:defRPr sz="2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algn="l"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algn="l">
              <a:defRPr sz="1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algn="l">
              <a:defRPr sz="16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6" name="投影片編號版面配置區 4"/>
          <p:cNvSpPr>
            <a:spLocks noGrp="1"/>
          </p:cNvSpPr>
          <p:nvPr>
            <p:ph type="sldNum" sz="quarter" idx="11"/>
          </p:nvPr>
        </p:nvSpPr>
        <p:spPr>
          <a:xfrm>
            <a:off x="0" y="6440487"/>
            <a:ext cx="847364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3B530B"/>
                </a:solidFill>
              </a:defRPr>
            </a:lvl1pPr>
          </a:lstStyle>
          <a:p>
            <a:fld id="{80D04DB0-B013-FD4A-B922-51E59C64880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6380109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542925"/>
            <a:ext cx="2279650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 userDrawn="1"/>
        </p:nvSpPr>
        <p:spPr>
          <a:xfrm>
            <a:off x="285750" y="379413"/>
            <a:ext cx="2279650" cy="1033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576263"/>
            <a:ext cx="2017713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字版面配置區 4"/>
          <p:cNvSpPr>
            <a:spLocks noGrp="1"/>
          </p:cNvSpPr>
          <p:nvPr>
            <p:ph type="body" sz="quarter" idx="10"/>
          </p:nvPr>
        </p:nvSpPr>
        <p:spPr>
          <a:xfrm>
            <a:off x="558800" y="1848840"/>
            <a:ext cx="7467600" cy="733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>
                <a:solidFill>
                  <a:srgbClr val="83B81A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>
              <a:defRPr sz="4400">
                <a:solidFill>
                  <a:srgbClr val="83B81A"/>
                </a:solidFill>
                <a:latin typeface="微軟正黑體" pitchFamily="34" charset="-120"/>
                <a:ea typeface="微軟正黑體" pitchFamily="34" charset="-120"/>
              </a:defRPr>
            </a:lvl2pPr>
            <a:lvl3pPr>
              <a:defRPr sz="4400">
                <a:solidFill>
                  <a:srgbClr val="83B81A"/>
                </a:solidFill>
                <a:latin typeface="微軟正黑體" pitchFamily="34" charset="-120"/>
                <a:ea typeface="微軟正黑體" pitchFamily="34" charset="-120"/>
              </a:defRPr>
            </a:lvl3pPr>
            <a:lvl4pPr>
              <a:defRPr sz="4400">
                <a:solidFill>
                  <a:srgbClr val="83B81A"/>
                </a:solidFill>
                <a:latin typeface="微軟正黑體" pitchFamily="34" charset="-120"/>
                <a:ea typeface="微軟正黑體" pitchFamily="34" charset="-120"/>
              </a:defRPr>
            </a:lvl4pPr>
            <a:lvl5pPr>
              <a:defRPr sz="4400">
                <a:solidFill>
                  <a:srgbClr val="83B81A"/>
                </a:solidFill>
                <a:latin typeface="微軟正黑體" pitchFamily="34" charset="-120"/>
                <a:ea typeface="微軟正黑體" pitchFamily="34" charset="-12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文字版面配置區 6"/>
          <p:cNvSpPr>
            <a:spLocks noGrp="1"/>
          </p:cNvSpPr>
          <p:nvPr>
            <p:ph type="body" sz="quarter" idx="11"/>
          </p:nvPr>
        </p:nvSpPr>
        <p:spPr>
          <a:xfrm>
            <a:off x="561975" y="3076574"/>
            <a:ext cx="5695950" cy="11334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000" b="1">
                <a:solidFill>
                  <a:srgbClr val="83B81A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457200" indent="0" algn="l">
              <a:buNone/>
              <a:defRPr b="1"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914400" indent="0" algn="l">
              <a:buNone/>
              <a:defRPr>
                <a:latin typeface="微軟正黑體" pitchFamily="34" charset="-120"/>
                <a:ea typeface="微軟正黑體" pitchFamily="34" charset="-120"/>
              </a:defRPr>
            </a:lvl3pPr>
            <a:lvl4pPr marL="1371600" indent="0" algn="l">
              <a:buNone/>
              <a:defRPr>
                <a:latin typeface="微軟正黑體" pitchFamily="34" charset="-120"/>
                <a:ea typeface="微軟正黑體" pitchFamily="34" charset="-120"/>
              </a:defRPr>
            </a:lvl4pPr>
            <a:lvl5pPr marL="1828800" indent="0" algn="l">
              <a:buNone/>
              <a:defRPr>
                <a:latin typeface="微軟正黑體" pitchFamily="34" charset="-120"/>
                <a:ea typeface="微軟正黑體" pitchFamily="34" charset="-12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</p:txBody>
      </p:sp>
      <p:sp>
        <p:nvSpPr>
          <p:cNvPr id="9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7510041" y="6492875"/>
            <a:ext cx="1481209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3B530B"/>
                </a:solidFill>
              </a:defRPr>
            </a:lvl1pPr>
          </a:lstStyle>
          <a:p>
            <a:fld id="{80D04DB0-B013-FD4A-B922-51E59C64880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1219140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463" y="6283325"/>
            <a:ext cx="1303337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7862"/>
          </a:xfrm>
          <a:prstGeom prst="rect">
            <a:avLst/>
          </a:prstGeom>
        </p:spPr>
        <p:txBody>
          <a:bodyPr/>
          <a:lstStyle>
            <a:lvl1pPr algn="ctr">
              <a:defRPr sz="3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10"/>
          </p:nvPr>
        </p:nvSpPr>
        <p:spPr>
          <a:xfrm>
            <a:off x="733425" y="1333499"/>
            <a:ext cx="7767108" cy="4949825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defRPr>
            </a:lvl1pPr>
            <a:lvl2pPr algn="l">
              <a:defRPr sz="2000">
                <a:solidFill>
                  <a:schemeClr val="accent5">
                    <a:lumMod val="25000"/>
                  </a:schemeClr>
                </a:solidFill>
                <a:latin typeface="標楷體" pitchFamily="65" charset="-120"/>
                <a:ea typeface="標楷體" pitchFamily="65" charset="-120"/>
              </a:defRPr>
            </a:lvl2pPr>
            <a:lvl3pPr algn="l">
              <a:defRPr sz="1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algn="l">
              <a:defRPr sz="1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algn="l">
              <a:defRPr sz="14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384242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463" y="6283325"/>
            <a:ext cx="1303337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7862"/>
          </a:xfrm>
          <a:prstGeom prst="rect">
            <a:avLst/>
          </a:prstGeom>
        </p:spPr>
        <p:txBody>
          <a:bodyPr/>
          <a:lstStyle>
            <a:lvl1pPr algn="ctr">
              <a:defRPr sz="3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10"/>
          </p:nvPr>
        </p:nvSpPr>
        <p:spPr>
          <a:xfrm>
            <a:off x="733425" y="1333499"/>
            <a:ext cx="7767108" cy="4949825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defRPr>
            </a:lvl1pPr>
            <a:lvl2pPr algn="l">
              <a:defRPr sz="2000">
                <a:solidFill>
                  <a:schemeClr val="accent5">
                    <a:lumMod val="25000"/>
                  </a:schemeClr>
                </a:solidFill>
                <a:latin typeface="標楷體" pitchFamily="65" charset="-120"/>
                <a:ea typeface="標楷體" pitchFamily="65" charset="-120"/>
              </a:defRPr>
            </a:lvl2pPr>
            <a:lvl3pPr algn="l">
              <a:defRPr sz="1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algn="l">
              <a:defRPr sz="1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algn="l">
              <a:defRPr sz="14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86634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73152" y="6400800"/>
            <a:ext cx="3200400" cy="283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5330952" y="6400800"/>
            <a:ext cx="3733800" cy="2838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04DB0-B013-FD4A-B922-51E59C64880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463" y="6283325"/>
            <a:ext cx="1303337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7862"/>
          </a:xfrm>
          <a:prstGeom prst="rect">
            <a:avLst/>
          </a:prstGeom>
        </p:spPr>
        <p:txBody>
          <a:bodyPr/>
          <a:lstStyle>
            <a:lvl1pPr algn="ctr">
              <a:defRPr sz="3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10"/>
          </p:nvPr>
        </p:nvSpPr>
        <p:spPr>
          <a:xfrm>
            <a:off x="733425" y="1333499"/>
            <a:ext cx="7767108" cy="4949825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defRPr>
            </a:lvl1pPr>
            <a:lvl2pPr algn="l">
              <a:defRPr sz="2000">
                <a:solidFill>
                  <a:schemeClr val="accent5">
                    <a:lumMod val="25000"/>
                  </a:schemeClr>
                </a:solidFill>
                <a:latin typeface="標楷體" pitchFamily="65" charset="-120"/>
                <a:ea typeface="標楷體" pitchFamily="65" charset="-120"/>
              </a:defRPr>
            </a:lvl2pPr>
            <a:lvl3pPr algn="l">
              <a:defRPr sz="1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algn="l">
              <a:defRPr sz="1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algn="l">
              <a:defRPr sz="14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667619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463" y="6283325"/>
            <a:ext cx="1303337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7862"/>
          </a:xfrm>
          <a:prstGeom prst="rect">
            <a:avLst/>
          </a:prstGeom>
        </p:spPr>
        <p:txBody>
          <a:bodyPr/>
          <a:lstStyle>
            <a:lvl1pPr algn="ctr">
              <a:defRPr sz="3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10"/>
          </p:nvPr>
        </p:nvSpPr>
        <p:spPr>
          <a:xfrm>
            <a:off x="733425" y="1333499"/>
            <a:ext cx="7767108" cy="4949825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defRPr>
            </a:lvl1pPr>
            <a:lvl2pPr algn="l">
              <a:defRPr sz="2000">
                <a:solidFill>
                  <a:schemeClr val="accent5">
                    <a:lumMod val="25000"/>
                  </a:schemeClr>
                </a:solidFill>
                <a:latin typeface="標楷體" pitchFamily="65" charset="-120"/>
                <a:ea typeface="標楷體" pitchFamily="65" charset="-120"/>
              </a:defRPr>
            </a:lvl2pPr>
            <a:lvl3pPr algn="l">
              <a:defRPr sz="1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algn="l">
              <a:defRPr sz="1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algn="l">
              <a:defRPr sz="14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26865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字版面配置區 7"/>
          <p:cNvSpPr>
            <a:spLocks noGrp="1"/>
          </p:cNvSpPr>
          <p:nvPr>
            <p:ph type="body" sz="quarter" idx="10"/>
          </p:nvPr>
        </p:nvSpPr>
        <p:spPr>
          <a:xfrm>
            <a:off x="361950" y="2019300"/>
            <a:ext cx="4981575" cy="952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4" name="投影片編號版面配置區 4"/>
          <p:cNvSpPr>
            <a:spLocks noGrp="1"/>
          </p:cNvSpPr>
          <p:nvPr>
            <p:ph type="sldNum" sz="quarter" idx="11"/>
          </p:nvPr>
        </p:nvSpPr>
        <p:spPr>
          <a:xfrm>
            <a:off x="7510041" y="6492875"/>
            <a:ext cx="1481209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3B530B"/>
                </a:solidFill>
              </a:defRPr>
            </a:lvl1pPr>
          </a:lstStyle>
          <a:p>
            <a:fld id="{80D04DB0-B013-FD4A-B922-51E59C64880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7836805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字版面配置區 7"/>
          <p:cNvSpPr>
            <a:spLocks noGrp="1"/>
          </p:cNvSpPr>
          <p:nvPr>
            <p:ph type="body" sz="quarter" idx="10"/>
          </p:nvPr>
        </p:nvSpPr>
        <p:spPr>
          <a:xfrm>
            <a:off x="361950" y="2019300"/>
            <a:ext cx="4981575" cy="952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4" name="投影片編號版面配置區 4"/>
          <p:cNvSpPr>
            <a:spLocks noGrp="1"/>
          </p:cNvSpPr>
          <p:nvPr>
            <p:ph type="sldNum" sz="quarter" idx="11"/>
          </p:nvPr>
        </p:nvSpPr>
        <p:spPr>
          <a:xfrm>
            <a:off x="7510041" y="6492875"/>
            <a:ext cx="1481209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3B530B"/>
                </a:solidFill>
              </a:defRPr>
            </a:lvl1pPr>
          </a:lstStyle>
          <a:p>
            <a:fld id="{80D04DB0-B013-FD4A-B922-51E59C64880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0936370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圖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576263"/>
            <a:ext cx="2017713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字版面配置區 4"/>
          <p:cNvSpPr>
            <a:spLocks noGrp="1"/>
          </p:cNvSpPr>
          <p:nvPr>
            <p:ph type="body" sz="quarter" idx="10"/>
          </p:nvPr>
        </p:nvSpPr>
        <p:spPr>
          <a:xfrm>
            <a:off x="733424" y="1895475"/>
            <a:ext cx="6581776" cy="923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rgbClr val="83B81A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>
              <a:defRPr>
                <a:solidFill>
                  <a:srgbClr val="83B81A"/>
                </a:solidFill>
                <a:latin typeface="Acer Foco" pitchFamily="34" charset="0"/>
              </a:defRPr>
            </a:lvl2pPr>
            <a:lvl3pPr>
              <a:defRPr>
                <a:solidFill>
                  <a:srgbClr val="83B81A"/>
                </a:solidFill>
                <a:latin typeface="Acer Foco" pitchFamily="34" charset="0"/>
              </a:defRPr>
            </a:lvl3pPr>
            <a:lvl4pPr>
              <a:defRPr>
                <a:solidFill>
                  <a:srgbClr val="83B81A"/>
                </a:solidFill>
                <a:latin typeface="Acer Foco" pitchFamily="34" charset="0"/>
              </a:defRPr>
            </a:lvl4pPr>
            <a:lvl5pPr>
              <a:defRPr>
                <a:solidFill>
                  <a:srgbClr val="83B81A"/>
                </a:solidFill>
                <a:latin typeface="Acer Foco" pitchFamily="34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6" name="投影片編號版面配置區 4"/>
          <p:cNvSpPr>
            <a:spLocks noGrp="1"/>
          </p:cNvSpPr>
          <p:nvPr>
            <p:ph type="sldNum" sz="quarter" idx="11"/>
          </p:nvPr>
        </p:nvSpPr>
        <p:spPr>
          <a:xfrm>
            <a:off x="7510041" y="6492875"/>
            <a:ext cx="1481209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3B530B"/>
                </a:solidFill>
              </a:defRPr>
            </a:lvl1pPr>
          </a:lstStyle>
          <a:p>
            <a:fld id="{80D04DB0-B013-FD4A-B922-51E59C64880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3596687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463" y="6283325"/>
            <a:ext cx="1303337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89144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10"/>
          </p:nvPr>
        </p:nvSpPr>
        <p:spPr>
          <a:xfrm>
            <a:off x="733424" y="1333500"/>
            <a:ext cx="7721807" cy="48179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algn="l">
              <a:defRPr sz="2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algn="l"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algn="l">
              <a:defRPr sz="1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algn="l">
              <a:defRPr sz="16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6" name="投影片編號版面配置區 4"/>
          <p:cNvSpPr>
            <a:spLocks noGrp="1"/>
          </p:cNvSpPr>
          <p:nvPr>
            <p:ph type="sldNum" sz="quarter" idx="11"/>
          </p:nvPr>
        </p:nvSpPr>
        <p:spPr>
          <a:xfrm>
            <a:off x="0" y="6440487"/>
            <a:ext cx="847364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3B530B"/>
                </a:solidFill>
              </a:defRPr>
            </a:lvl1pPr>
          </a:lstStyle>
          <a:p>
            <a:fld id="{80D04DB0-B013-FD4A-B922-51E59C64880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92387599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463" y="6283325"/>
            <a:ext cx="1303337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89144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10"/>
          </p:nvPr>
        </p:nvSpPr>
        <p:spPr>
          <a:xfrm>
            <a:off x="733424" y="1333500"/>
            <a:ext cx="7721807" cy="48179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algn="l">
              <a:defRPr sz="2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algn="l"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algn="l">
              <a:defRPr sz="1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algn="l">
              <a:defRPr sz="16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6" name="投影片編號版面配置區 4"/>
          <p:cNvSpPr>
            <a:spLocks noGrp="1"/>
          </p:cNvSpPr>
          <p:nvPr>
            <p:ph type="sldNum" sz="quarter" idx="11"/>
          </p:nvPr>
        </p:nvSpPr>
        <p:spPr>
          <a:xfrm>
            <a:off x="0" y="6440487"/>
            <a:ext cx="847364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3B530B"/>
                </a:solidFill>
              </a:defRPr>
            </a:lvl1pPr>
          </a:lstStyle>
          <a:p>
            <a:fld id="{80D04DB0-B013-FD4A-B922-51E59C64880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07131102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463" y="6283325"/>
            <a:ext cx="1303337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89144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10"/>
          </p:nvPr>
        </p:nvSpPr>
        <p:spPr>
          <a:xfrm>
            <a:off x="733424" y="1333500"/>
            <a:ext cx="7721807" cy="48179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algn="l">
              <a:defRPr sz="2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algn="l"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algn="l">
              <a:defRPr sz="1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algn="l">
              <a:defRPr sz="16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6" name="投影片編號版面配置區 4"/>
          <p:cNvSpPr>
            <a:spLocks noGrp="1"/>
          </p:cNvSpPr>
          <p:nvPr>
            <p:ph type="sldNum" sz="quarter" idx="11"/>
          </p:nvPr>
        </p:nvSpPr>
        <p:spPr>
          <a:xfrm>
            <a:off x="0" y="6440487"/>
            <a:ext cx="847364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3B530B"/>
                </a:solidFill>
              </a:defRPr>
            </a:lvl1pPr>
          </a:lstStyle>
          <a:p>
            <a:fld id="{80D04DB0-B013-FD4A-B922-51E59C64880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2214088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463" y="6283325"/>
            <a:ext cx="1303337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89144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10"/>
          </p:nvPr>
        </p:nvSpPr>
        <p:spPr>
          <a:xfrm>
            <a:off x="733424" y="1333500"/>
            <a:ext cx="7721807" cy="48179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algn="l">
              <a:defRPr sz="2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algn="l"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algn="l">
              <a:defRPr sz="1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algn="l">
              <a:defRPr sz="16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6" name="投影片編號版面配置區 4"/>
          <p:cNvSpPr>
            <a:spLocks noGrp="1"/>
          </p:cNvSpPr>
          <p:nvPr>
            <p:ph type="sldNum" sz="quarter" idx="11"/>
          </p:nvPr>
        </p:nvSpPr>
        <p:spPr>
          <a:xfrm>
            <a:off x="0" y="6440487"/>
            <a:ext cx="847364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3B530B"/>
                </a:solidFill>
              </a:defRPr>
            </a:lvl1pPr>
          </a:lstStyle>
          <a:p>
            <a:fld id="{80D04DB0-B013-FD4A-B922-51E59C64880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24843928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463" y="6283325"/>
            <a:ext cx="1303337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89144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10"/>
          </p:nvPr>
        </p:nvSpPr>
        <p:spPr>
          <a:xfrm>
            <a:off x="733424" y="1333500"/>
            <a:ext cx="7721807" cy="48179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algn="l">
              <a:defRPr sz="2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algn="l"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algn="l">
              <a:defRPr sz="1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algn="l">
              <a:defRPr sz="16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6" name="投影片編號版面配置區 4"/>
          <p:cNvSpPr>
            <a:spLocks noGrp="1"/>
          </p:cNvSpPr>
          <p:nvPr>
            <p:ph type="sldNum" sz="quarter" idx="11"/>
          </p:nvPr>
        </p:nvSpPr>
        <p:spPr>
          <a:xfrm>
            <a:off x="0" y="6440487"/>
            <a:ext cx="847364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3B530B"/>
                </a:solidFill>
              </a:defRPr>
            </a:lvl1pPr>
          </a:lstStyle>
          <a:p>
            <a:fld id="{80D04DB0-B013-FD4A-B922-51E59C64880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2973131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85800" y="3143248"/>
            <a:ext cx="77724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3143248"/>
            <a:ext cx="7772400" cy="1362075"/>
          </a:xfrm>
        </p:spPr>
        <p:txBody>
          <a:bodyPr anchor="t"/>
          <a:lstStyle>
            <a:lvl1pPr algn="ctr">
              <a:defRPr sz="4000" b="0" cap="all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1643061"/>
            <a:ext cx="7772400" cy="1500187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04DB0-B013-FD4A-B922-51E59C64880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463" y="6283325"/>
            <a:ext cx="1303337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89144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10"/>
          </p:nvPr>
        </p:nvSpPr>
        <p:spPr>
          <a:xfrm>
            <a:off x="733424" y="1333500"/>
            <a:ext cx="7721807" cy="48179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algn="l">
              <a:defRPr sz="2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algn="l"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algn="l">
              <a:defRPr sz="1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algn="l">
              <a:defRPr sz="16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6" name="投影片編號版面配置區 4"/>
          <p:cNvSpPr>
            <a:spLocks noGrp="1"/>
          </p:cNvSpPr>
          <p:nvPr>
            <p:ph type="sldNum" sz="quarter" idx="11"/>
          </p:nvPr>
        </p:nvSpPr>
        <p:spPr>
          <a:xfrm>
            <a:off x="0" y="6440487"/>
            <a:ext cx="847364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3B530B"/>
                </a:solidFill>
              </a:defRPr>
            </a:lvl1pPr>
          </a:lstStyle>
          <a:p>
            <a:fld id="{80D04DB0-B013-FD4A-B922-51E59C64880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61250680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463" y="6283325"/>
            <a:ext cx="1303337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89144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10"/>
          </p:nvPr>
        </p:nvSpPr>
        <p:spPr>
          <a:xfrm>
            <a:off x="733424" y="1333500"/>
            <a:ext cx="7721807" cy="48179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algn="l">
              <a:defRPr sz="2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algn="l"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algn="l">
              <a:defRPr sz="1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algn="l">
              <a:defRPr sz="16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6" name="投影片編號版面配置區 4"/>
          <p:cNvSpPr>
            <a:spLocks noGrp="1"/>
          </p:cNvSpPr>
          <p:nvPr>
            <p:ph type="sldNum" sz="quarter" idx="11"/>
          </p:nvPr>
        </p:nvSpPr>
        <p:spPr>
          <a:xfrm>
            <a:off x="0" y="6440487"/>
            <a:ext cx="847364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3B530B"/>
                </a:solidFill>
              </a:defRPr>
            </a:lvl1pPr>
          </a:lstStyle>
          <a:p>
            <a:fld id="{80D04DB0-B013-FD4A-B922-51E59C64880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3213841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463" y="6283325"/>
            <a:ext cx="1303337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89144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10"/>
          </p:nvPr>
        </p:nvSpPr>
        <p:spPr>
          <a:xfrm>
            <a:off x="733424" y="1333500"/>
            <a:ext cx="7721807" cy="48179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algn="l">
              <a:defRPr sz="2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algn="l"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algn="l">
              <a:defRPr sz="1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algn="l">
              <a:defRPr sz="16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6" name="投影片編號版面配置區 4"/>
          <p:cNvSpPr>
            <a:spLocks noGrp="1"/>
          </p:cNvSpPr>
          <p:nvPr>
            <p:ph type="sldNum" sz="quarter" idx="11"/>
          </p:nvPr>
        </p:nvSpPr>
        <p:spPr>
          <a:xfrm>
            <a:off x="0" y="6440487"/>
            <a:ext cx="847364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3B530B"/>
                </a:solidFill>
              </a:defRPr>
            </a:lvl1pPr>
          </a:lstStyle>
          <a:p>
            <a:fld id="{80D04DB0-B013-FD4A-B922-51E59C64880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5785035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463" y="6283325"/>
            <a:ext cx="1303337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89144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10"/>
          </p:nvPr>
        </p:nvSpPr>
        <p:spPr>
          <a:xfrm>
            <a:off x="733424" y="1333500"/>
            <a:ext cx="7721807" cy="48179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algn="l">
              <a:defRPr sz="2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algn="l"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algn="l">
              <a:defRPr sz="1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algn="l">
              <a:defRPr sz="16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6" name="投影片編號版面配置區 4"/>
          <p:cNvSpPr>
            <a:spLocks noGrp="1"/>
          </p:cNvSpPr>
          <p:nvPr>
            <p:ph type="sldNum" sz="quarter" idx="11"/>
          </p:nvPr>
        </p:nvSpPr>
        <p:spPr>
          <a:xfrm>
            <a:off x="0" y="6440487"/>
            <a:ext cx="847364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3B530B"/>
                </a:solidFill>
              </a:defRPr>
            </a:lvl1pPr>
          </a:lstStyle>
          <a:p>
            <a:fld id="{80D04DB0-B013-FD4A-B922-51E59C64880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13594206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463" y="6283325"/>
            <a:ext cx="1303337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89144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10"/>
          </p:nvPr>
        </p:nvSpPr>
        <p:spPr>
          <a:xfrm>
            <a:off x="733424" y="1333500"/>
            <a:ext cx="7721807" cy="48179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algn="l">
              <a:defRPr sz="2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algn="l"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algn="l">
              <a:defRPr sz="1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algn="l">
              <a:defRPr sz="16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6" name="投影片編號版面配置區 4"/>
          <p:cNvSpPr>
            <a:spLocks noGrp="1"/>
          </p:cNvSpPr>
          <p:nvPr>
            <p:ph type="sldNum" sz="quarter" idx="11"/>
          </p:nvPr>
        </p:nvSpPr>
        <p:spPr>
          <a:xfrm>
            <a:off x="0" y="6440487"/>
            <a:ext cx="847364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3B530B"/>
                </a:solidFill>
              </a:defRPr>
            </a:lvl1pPr>
          </a:lstStyle>
          <a:p>
            <a:fld id="{80D04DB0-B013-FD4A-B922-51E59C64880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043409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463" y="6283325"/>
            <a:ext cx="1303337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89144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10"/>
          </p:nvPr>
        </p:nvSpPr>
        <p:spPr>
          <a:xfrm>
            <a:off x="733424" y="1333500"/>
            <a:ext cx="7721807" cy="48179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algn="l">
              <a:defRPr sz="2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algn="l"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algn="l">
              <a:defRPr sz="1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algn="l">
              <a:defRPr sz="16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6" name="投影片編號版面配置區 4"/>
          <p:cNvSpPr>
            <a:spLocks noGrp="1"/>
          </p:cNvSpPr>
          <p:nvPr>
            <p:ph type="sldNum" sz="quarter" idx="11"/>
          </p:nvPr>
        </p:nvSpPr>
        <p:spPr>
          <a:xfrm>
            <a:off x="0" y="6440487"/>
            <a:ext cx="847364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3B530B"/>
                </a:solidFill>
              </a:defRPr>
            </a:lvl1pPr>
          </a:lstStyle>
          <a:p>
            <a:fld id="{80D04DB0-B013-FD4A-B922-51E59C64880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32896032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463" y="6283325"/>
            <a:ext cx="1303337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89144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10"/>
          </p:nvPr>
        </p:nvSpPr>
        <p:spPr>
          <a:xfrm>
            <a:off x="733424" y="1333500"/>
            <a:ext cx="7721807" cy="48179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algn="l">
              <a:defRPr sz="2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algn="l"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algn="l">
              <a:defRPr sz="1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algn="l">
              <a:defRPr sz="16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6" name="投影片編號版面配置區 4"/>
          <p:cNvSpPr>
            <a:spLocks noGrp="1"/>
          </p:cNvSpPr>
          <p:nvPr>
            <p:ph type="sldNum" sz="quarter" idx="11"/>
          </p:nvPr>
        </p:nvSpPr>
        <p:spPr>
          <a:xfrm>
            <a:off x="0" y="6440487"/>
            <a:ext cx="847364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3B530B"/>
                </a:solidFill>
              </a:defRPr>
            </a:lvl1pPr>
          </a:lstStyle>
          <a:p>
            <a:fld id="{80D04DB0-B013-FD4A-B922-51E59C64880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2055661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463" y="6283325"/>
            <a:ext cx="1303337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89144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10"/>
          </p:nvPr>
        </p:nvSpPr>
        <p:spPr>
          <a:xfrm>
            <a:off x="733424" y="1333500"/>
            <a:ext cx="7721807" cy="48179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algn="l">
              <a:defRPr sz="2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algn="l"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algn="l">
              <a:defRPr sz="1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algn="l">
              <a:defRPr sz="16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6" name="投影片編號版面配置區 4"/>
          <p:cNvSpPr>
            <a:spLocks noGrp="1"/>
          </p:cNvSpPr>
          <p:nvPr>
            <p:ph type="sldNum" sz="quarter" idx="11"/>
          </p:nvPr>
        </p:nvSpPr>
        <p:spPr>
          <a:xfrm>
            <a:off x="0" y="6440487"/>
            <a:ext cx="847364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3B530B"/>
                </a:solidFill>
              </a:defRPr>
            </a:lvl1pPr>
          </a:lstStyle>
          <a:p>
            <a:fld id="{80D04DB0-B013-FD4A-B922-51E59C64880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33361720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463" y="6283325"/>
            <a:ext cx="1303337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89144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10"/>
          </p:nvPr>
        </p:nvSpPr>
        <p:spPr>
          <a:xfrm>
            <a:off x="733424" y="1333500"/>
            <a:ext cx="7721807" cy="48179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algn="l">
              <a:defRPr sz="2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algn="l"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algn="l">
              <a:defRPr sz="1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algn="l">
              <a:defRPr sz="16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6" name="投影片編號版面配置區 4"/>
          <p:cNvSpPr>
            <a:spLocks noGrp="1"/>
          </p:cNvSpPr>
          <p:nvPr>
            <p:ph type="sldNum" sz="quarter" idx="11"/>
          </p:nvPr>
        </p:nvSpPr>
        <p:spPr>
          <a:xfrm>
            <a:off x="0" y="6440487"/>
            <a:ext cx="847364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3B530B"/>
                </a:solidFill>
              </a:defRPr>
            </a:lvl1pPr>
          </a:lstStyle>
          <a:p>
            <a:fld id="{80D04DB0-B013-FD4A-B922-51E59C64880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14616489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542925"/>
            <a:ext cx="2279650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 userDrawn="1"/>
        </p:nvSpPr>
        <p:spPr>
          <a:xfrm>
            <a:off x="285750" y="379413"/>
            <a:ext cx="2279650" cy="1033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pic>
        <p:nvPicPr>
          <p:cNvPr id="8" name="圖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576263"/>
            <a:ext cx="2017713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字版面配置區 4"/>
          <p:cNvSpPr>
            <a:spLocks noGrp="1"/>
          </p:cNvSpPr>
          <p:nvPr>
            <p:ph type="body" sz="quarter" idx="10"/>
          </p:nvPr>
        </p:nvSpPr>
        <p:spPr>
          <a:xfrm>
            <a:off x="558800" y="1848840"/>
            <a:ext cx="7467600" cy="733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>
                <a:solidFill>
                  <a:srgbClr val="83B81A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>
              <a:defRPr sz="4400">
                <a:solidFill>
                  <a:srgbClr val="83B81A"/>
                </a:solidFill>
                <a:latin typeface="微軟正黑體" pitchFamily="34" charset="-120"/>
                <a:ea typeface="微軟正黑體" pitchFamily="34" charset="-120"/>
              </a:defRPr>
            </a:lvl2pPr>
            <a:lvl3pPr>
              <a:defRPr sz="4400">
                <a:solidFill>
                  <a:srgbClr val="83B81A"/>
                </a:solidFill>
                <a:latin typeface="微軟正黑體" pitchFamily="34" charset="-120"/>
                <a:ea typeface="微軟正黑體" pitchFamily="34" charset="-120"/>
              </a:defRPr>
            </a:lvl3pPr>
            <a:lvl4pPr>
              <a:defRPr sz="4400">
                <a:solidFill>
                  <a:srgbClr val="83B81A"/>
                </a:solidFill>
                <a:latin typeface="微軟正黑體" pitchFamily="34" charset="-120"/>
                <a:ea typeface="微軟正黑體" pitchFamily="34" charset="-120"/>
              </a:defRPr>
            </a:lvl4pPr>
            <a:lvl5pPr>
              <a:defRPr sz="4400">
                <a:solidFill>
                  <a:srgbClr val="83B81A"/>
                </a:solidFill>
                <a:latin typeface="微軟正黑體" pitchFamily="34" charset="-120"/>
                <a:ea typeface="微軟正黑體" pitchFamily="34" charset="-12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文字版面配置區 6"/>
          <p:cNvSpPr>
            <a:spLocks noGrp="1"/>
          </p:cNvSpPr>
          <p:nvPr>
            <p:ph type="body" sz="quarter" idx="11"/>
          </p:nvPr>
        </p:nvSpPr>
        <p:spPr>
          <a:xfrm>
            <a:off x="561975" y="3076574"/>
            <a:ext cx="5695950" cy="11334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000" b="1">
                <a:solidFill>
                  <a:srgbClr val="83B81A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457200" indent="0" algn="l">
              <a:buNone/>
              <a:defRPr b="1"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914400" indent="0" algn="l">
              <a:buNone/>
              <a:defRPr>
                <a:latin typeface="微軟正黑體" pitchFamily="34" charset="-120"/>
                <a:ea typeface="微軟正黑體" pitchFamily="34" charset="-120"/>
              </a:defRPr>
            </a:lvl3pPr>
            <a:lvl4pPr marL="1371600" indent="0" algn="l">
              <a:buNone/>
              <a:defRPr>
                <a:latin typeface="微軟正黑體" pitchFamily="34" charset="-120"/>
                <a:ea typeface="微軟正黑體" pitchFamily="34" charset="-120"/>
              </a:defRPr>
            </a:lvl4pPr>
            <a:lvl5pPr marL="1828800" indent="0" algn="l">
              <a:buNone/>
              <a:defRPr>
                <a:latin typeface="微軟正黑體" pitchFamily="34" charset="-120"/>
                <a:ea typeface="微軟正黑體" pitchFamily="34" charset="-12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</p:txBody>
      </p:sp>
      <p:sp>
        <p:nvSpPr>
          <p:cNvPr id="9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7510041" y="6492875"/>
            <a:ext cx="1481209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3B530B"/>
                </a:solidFill>
              </a:defRPr>
            </a:lvl1pPr>
          </a:lstStyle>
          <a:p>
            <a:fld id="{80D04DB0-B013-FD4A-B922-51E59C64880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2949101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04DB0-B013-FD4A-B922-51E59C64880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463" y="6283325"/>
            <a:ext cx="1303337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7862"/>
          </a:xfrm>
          <a:prstGeom prst="rect">
            <a:avLst/>
          </a:prstGeom>
        </p:spPr>
        <p:txBody>
          <a:bodyPr/>
          <a:lstStyle>
            <a:lvl1pPr algn="ctr">
              <a:defRPr sz="3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10"/>
          </p:nvPr>
        </p:nvSpPr>
        <p:spPr>
          <a:xfrm>
            <a:off x="733425" y="1333499"/>
            <a:ext cx="7767108" cy="4949825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defRPr>
            </a:lvl1pPr>
            <a:lvl2pPr algn="l">
              <a:defRPr sz="2000">
                <a:solidFill>
                  <a:schemeClr val="accent5">
                    <a:lumMod val="25000"/>
                  </a:schemeClr>
                </a:solidFill>
                <a:latin typeface="標楷體" pitchFamily="65" charset="-120"/>
                <a:ea typeface="標楷體" pitchFamily="65" charset="-120"/>
              </a:defRPr>
            </a:lvl2pPr>
            <a:lvl3pPr algn="l">
              <a:defRPr sz="1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algn="l">
              <a:defRPr sz="1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algn="l">
              <a:defRPr sz="14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596470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463" y="6283325"/>
            <a:ext cx="1303337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7862"/>
          </a:xfrm>
          <a:prstGeom prst="rect">
            <a:avLst/>
          </a:prstGeom>
        </p:spPr>
        <p:txBody>
          <a:bodyPr/>
          <a:lstStyle>
            <a:lvl1pPr algn="ctr">
              <a:defRPr sz="3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10"/>
          </p:nvPr>
        </p:nvSpPr>
        <p:spPr>
          <a:xfrm>
            <a:off x="733425" y="1333499"/>
            <a:ext cx="7767108" cy="4949825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defRPr>
            </a:lvl1pPr>
            <a:lvl2pPr algn="l">
              <a:defRPr sz="2000">
                <a:solidFill>
                  <a:schemeClr val="accent5">
                    <a:lumMod val="25000"/>
                  </a:schemeClr>
                </a:solidFill>
                <a:latin typeface="標楷體" pitchFamily="65" charset="-120"/>
                <a:ea typeface="標楷體" pitchFamily="65" charset="-120"/>
              </a:defRPr>
            </a:lvl2pPr>
            <a:lvl3pPr algn="l">
              <a:defRPr sz="1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algn="l">
              <a:defRPr sz="1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algn="l">
              <a:defRPr sz="14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7443028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463" y="6283325"/>
            <a:ext cx="1303337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7862"/>
          </a:xfrm>
          <a:prstGeom prst="rect">
            <a:avLst/>
          </a:prstGeom>
        </p:spPr>
        <p:txBody>
          <a:bodyPr/>
          <a:lstStyle>
            <a:lvl1pPr algn="ctr">
              <a:defRPr sz="3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10"/>
          </p:nvPr>
        </p:nvSpPr>
        <p:spPr>
          <a:xfrm>
            <a:off x="733425" y="1333499"/>
            <a:ext cx="7767108" cy="4949825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defRPr>
            </a:lvl1pPr>
            <a:lvl2pPr algn="l">
              <a:defRPr sz="2000">
                <a:solidFill>
                  <a:schemeClr val="accent5">
                    <a:lumMod val="25000"/>
                  </a:schemeClr>
                </a:solidFill>
                <a:latin typeface="標楷體" pitchFamily="65" charset="-120"/>
                <a:ea typeface="標楷體" pitchFamily="65" charset="-120"/>
              </a:defRPr>
            </a:lvl2pPr>
            <a:lvl3pPr algn="l">
              <a:defRPr sz="1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algn="l">
              <a:defRPr sz="1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algn="l">
              <a:defRPr sz="14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3480899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463" y="6283325"/>
            <a:ext cx="1303337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7862"/>
          </a:xfrm>
          <a:prstGeom prst="rect">
            <a:avLst/>
          </a:prstGeom>
        </p:spPr>
        <p:txBody>
          <a:bodyPr/>
          <a:lstStyle>
            <a:lvl1pPr algn="ctr">
              <a:defRPr sz="3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10"/>
          </p:nvPr>
        </p:nvSpPr>
        <p:spPr>
          <a:xfrm>
            <a:off x="733425" y="1333499"/>
            <a:ext cx="7767108" cy="4949825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defRPr>
            </a:lvl1pPr>
            <a:lvl2pPr algn="l">
              <a:defRPr sz="2000">
                <a:solidFill>
                  <a:schemeClr val="accent5">
                    <a:lumMod val="25000"/>
                  </a:schemeClr>
                </a:solidFill>
                <a:latin typeface="標楷體" pitchFamily="65" charset="-120"/>
                <a:ea typeface="標楷體" pitchFamily="65" charset="-120"/>
              </a:defRPr>
            </a:lvl2pPr>
            <a:lvl3pPr algn="l">
              <a:defRPr sz="1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algn="l">
              <a:defRPr sz="1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algn="l">
              <a:defRPr sz="14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6618095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463" y="6283325"/>
            <a:ext cx="1303337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7862"/>
          </a:xfrm>
          <a:prstGeom prst="rect">
            <a:avLst/>
          </a:prstGeom>
        </p:spPr>
        <p:txBody>
          <a:bodyPr/>
          <a:lstStyle>
            <a:lvl1pPr algn="ctr">
              <a:defRPr sz="3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10"/>
          </p:nvPr>
        </p:nvSpPr>
        <p:spPr>
          <a:xfrm>
            <a:off x="733425" y="1333499"/>
            <a:ext cx="7767108" cy="4949825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defRPr>
            </a:lvl1pPr>
            <a:lvl2pPr algn="l">
              <a:defRPr sz="2000">
                <a:solidFill>
                  <a:schemeClr val="accent5">
                    <a:lumMod val="25000"/>
                  </a:schemeClr>
                </a:solidFill>
                <a:latin typeface="標楷體" pitchFamily="65" charset="-120"/>
                <a:ea typeface="標楷體" pitchFamily="65" charset="-120"/>
              </a:defRPr>
            </a:lvl2pPr>
            <a:lvl3pPr algn="l">
              <a:defRPr sz="1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algn="l">
              <a:defRPr sz="1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algn="l">
              <a:defRPr sz="14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8260604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463" y="6283325"/>
            <a:ext cx="1303337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89144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10"/>
          </p:nvPr>
        </p:nvSpPr>
        <p:spPr>
          <a:xfrm>
            <a:off x="733424" y="1333500"/>
            <a:ext cx="7721807" cy="48179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algn="l">
              <a:defRPr sz="2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algn="l"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algn="l">
              <a:defRPr sz="1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algn="l">
              <a:defRPr sz="16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6" name="投影片編號版面配置區 4"/>
          <p:cNvSpPr>
            <a:spLocks noGrp="1"/>
          </p:cNvSpPr>
          <p:nvPr>
            <p:ph type="sldNum" sz="quarter" idx="11"/>
          </p:nvPr>
        </p:nvSpPr>
        <p:spPr>
          <a:xfrm>
            <a:off x="0" y="6440487"/>
            <a:ext cx="847364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3B530B"/>
                </a:solidFill>
              </a:defRPr>
            </a:lvl1pPr>
          </a:lstStyle>
          <a:p>
            <a:fld id="{80D04DB0-B013-FD4A-B922-51E59C64880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00163165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04DB0-B013-FD4A-B922-51E59C64880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04DB0-B013-FD4A-B922-51E59C64880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04DB0-B013-FD4A-B922-51E59C64880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2786050" y="1053546"/>
            <a:ext cx="59040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786050" y="228600"/>
            <a:ext cx="5900752" cy="842946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786050" y="1142984"/>
            <a:ext cx="5900750" cy="514353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5" y="1142984"/>
            <a:ext cx="2257408" cy="5143536"/>
          </a:xfrm>
        </p:spPr>
        <p:txBody>
          <a:bodyPr anchor="ctr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04DB0-B013-FD4A-B922-51E59C64880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6400800" cy="685800"/>
          </a:xfrm>
        </p:spPr>
        <p:txBody>
          <a:bodyPr anchor="ctr"/>
          <a:lstStyle>
            <a:lvl1pPr algn="l">
              <a:defRPr sz="24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701552" y="1143000"/>
            <a:ext cx="7223248" cy="3980172"/>
          </a:xfrm>
          <a:prstGeom prst="roundRect">
            <a:avLst>
              <a:gd name="adj" fmla="val 18278"/>
            </a:avLst>
          </a:prstGeom>
          <a:solidFill>
            <a:schemeClr val="accent1">
              <a:tint val="40000"/>
            </a:schemeClr>
          </a:solidFill>
          <a:ln w="50800" cap="rnd">
            <a:gradFill flip="none" rotWithShape="1">
              <a:gsLst>
                <a:gs pos="0">
                  <a:schemeClr val="accent1">
                    <a:shade val="50000"/>
                  </a:schemeClr>
                </a:gs>
                <a:gs pos="20000">
                  <a:schemeClr val="accent2">
                    <a:shade val="50000"/>
                  </a:schemeClr>
                </a:gs>
                <a:gs pos="40000">
                  <a:schemeClr val="accent3">
                    <a:shade val="50000"/>
                  </a:schemeClr>
                </a:gs>
                <a:gs pos="60000">
                  <a:schemeClr val="accent4">
                    <a:shade val="50000"/>
                  </a:schemeClr>
                </a:gs>
                <a:gs pos="80000">
                  <a:schemeClr val="accent5">
                    <a:shade val="50000"/>
                  </a:schemeClr>
                </a:gs>
                <a:gs pos="100000">
                  <a:schemeClr val="accent6">
                    <a:shade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round/>
          </a:ln>
          <a:effectLst>
            <a:outerShdw blurRad="50800" dist="38100" dir="5400000" algn="tl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 smtClean="0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62200" y="5410200"/>
            <a:ext cx="5657888" cy="804862"/>
          </a:xfrm>
        </p:spPr>
        <p:txBody>
          <a:bodyPr anchor="ctr"/>
          <a:lstStyle>
            <a:lvl1pPr marL="0" indent="0" algn="r">
              <a:buNone/>
              <a:defRPr sz="1200" b="0"/>
            </a:lvl1pPr>
            <a:lvl2pPr marL="457200" indent="0" algn="r">
              <a:buNone/>
              <a:defRPr sz="1200" b="0"/>
            </a:lvl2pPr>
            <a:lvl3pPr marL="914400" indent="0" algn="r">
              <a:buNone/>
              <a:defRPr sz="1200" b="0"/>
            </a:lvl3pPr>
            <a:lvl4pPr marL="1371600" indent="0" algn="r">
              <a:buNone/>
              <a:defRPr sz="1200" b="0"/>
            </a:lvl4pPr>
            <a:lvl5pPr marL="1828800" indent="0" algn="r">
              <a:buNone/>
              <a:defRPr sz="1200" b="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04DB0-B013-FD4A-B922-51E59C64880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image" Target="../media/image3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image" Target="../media/image4.jpeg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6678000"/>
            <a:ext cx="9144000" cy="18000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68632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76200" y="6400800"/>
            <a:ext cx="3200400" cy="283800"/>
          </a:xfrm>
          <a:prstGeom prst="rect">
            <a:avLst/>
          </a:prstGeom>
        </p:spPr>
        <p:txBody>
          <a:bodyPr vert="horz" rtlCol="0" anchor="b"/>
          <a:lstStyle>
            <a:lvl1pPr algn="l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5334000" y="6400800"/>
            <a:ext cx="3733800" cy="283800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4114800" y="6400800"/>
            <a:ext cx="914400" cy="283464"/>
          </a:xfrm>
          <a:prstGeom prst="rect">
            <a:avLst/>
          </a:prstGeom>
          <a:noFill/>
        </p:spPr>
        <p:txBody>
          <a:bodyPr vert="horz" lIns="45720" rIns="45720" rtlCol="0" anchor="ctr"/>
          <a:lstStyle>
            <a:lvl1pPr algn="ctr" eaLnBrk="1" latinLnBrk="0" hangingPunct="1">
              <a:defRPr kumimoji="0" sz="1100" b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80D04DB0-B013-FD4A-B922-51E59C64880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0" y="0"/>
            <a:ext cx="9144000" cy="10800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pic>
        <p:nvPicPr>
          <p:cNvPr id="9" name="Picture 7" descr="1024-768-green-bg"/>
          <p:cNvPicPr>
            <a:picLocks noChangeAspect="1" noChangeArrowheads="1"/>
          </p:cNvPicPr>
          <p:nvPr userDrawn="1"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圖片 1"/>
          <p:cNvPicPr>
            <a:picLocks noChangeAspect="1"/>
          </p:cNvPicPr>
          <p:nvPr userDrawn="1"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10"/>
          <p:cNvSpPr/>
          <p:nvPr userDrawn="1"/>
        </p:nvSpPr>
        <p:spPr>
          <a:xfrm>
            <a:off x="285750" y="379413"/>
            <a:ext cx="2279650" cy="1033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pic>
        <p:nvPicPr>
          <p:cNvPr id="12" name="圖片 7"/>
          <p:cNvPicPr>
            <a:picLocks noChangeAspect="1"/>
          </p:cNvPicPr>
          <p:nvPr userDrawn="1"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576263"/>
            <a:ext cx="2017713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42" r:id="rId1"/>
    <p:sldLayoutId id="2147484143" r:id="rId2"/>
    <p:sldLayoutId id="2147484144" r:id="rId3"/>
    <p:sldLayoutId id="2147484145" r:id="rId4"/>
    <p:sldLayoutId id="2147484146" r:id="rId5"/>
    <p:sldLayoutId id="2147484147" r:id="rId6"/>
    <p:sldLayoutId id="2147484148" r:id="rId7"/>
    <p:sldLayoutId id="2147484149" r:id="rId8"/>
    <p:sldLayoutId id="2147484150" r:id="rId9"/>
    <p:sldLayoutId id="2147484151" r:id="rId10"/>
    <p:sldLayoutId id="2147484152" r:id="rId11"/>
    <p:sldLayoutId id="2147484153" r:id="rId12"/>
    <p:sldLayoutId id="2147484155" r:id="rId13"/>
    <p:sldLayoutId id="2147484164" r:id="rId14"/>
    <p:sldLayoutId id="2147484167" r:id="rId15"/>
    <p:sldLayoutId id="2147484193" r:id="rId16"/>
    <p:sldLayoutId id="2147483713" r:id="rId17"/>
    <p:sldLayoutId id="2147483719" r:id="rId18"/>
    <p:sldLayoutId id="2147483720" r:id="rId19"/>
    <p:sldLayoutId id="2147484201" r:id="rId20"/>
    <p:sldLayoutId id="2147484202" r:id="rId21"/>
    <p:sldLayoutId id="2147484307" r:id="rId22"/>
    <p:sldLayoutId id="2147484308" r:id="rId23"/>
    <p:sldLayoutId id="2147484311" r:id="rId24"/>
    <p:sldLayoutId id="2147484314" r:id="rId25"/>
    <p:sldLayoutId id="2147484315" r:id="rId26"/>
    <p:sldLayoutId id="2147484316" r:id="rId27"/>
    <p:sldLayoutId id="2147484318" r:id="rId28"/>
    <p:sldLayoutId id="2147484319" r:id="rId29"/>
    <p:sldLayoutId id="2147484320" r:id="rId30"/>
    <p:sldLayoutId id="2147484321" r:id="rId31"/>
    <p:sldLayoutId id="2147484322" r:id="rId32"/>
    <p:sldLayoutId id="2147484323" r:id="rId33"/>
    <p:sldLayoutId id="2147484324" r:id="rId34"/>
    <p:sldLayoutId id="2147484325" r:id="rId35"/>
    <p:sldLayoutId id="2147484328" r:id="rId36"/>
    <p:sldLayoutId id="2147484329" r:id="rId37"/>
    <p:sldLayoutId id="2147484330" r:id="rId38"/>
    <p:sldLayoutId id="2147484331" r:id="rId39"/>
    <p:sldLayoutId id="2147484332" r:id="rId40"/>
    <p:sldLayoutId id="2147484333" r:id="rId41"/>
    <p:sldLayoutId id="2147484334" r:id="rId42"/>
    <p:sldLayoutId id="2147484335" r:id="rId43"/>
    <p:sldLayoutId id="2147484336" r:id="rId44"/>
    <p:sldLayoutId id="2147484380" r:id="rId45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ß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Þ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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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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30.png"/><Relationship Id="rId5" Type="http://schemas.openxmlformats.org/officeDocument/2006/relationships/image" Target="../media/image18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210.80.86.174/NTSU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37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8.png"/><Relationship Id="rId5" Type="http://schemas.openxmlformats.org/officeDocument/2006/relationships/image" Target="../media/image15.png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38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8.png"/><Relationship Id="rId5" Type="http://schemas.openxmlformats.org/officeDocument/2006/relationships/image" Target="../media/image15.png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5.png"/><Relationship Id="rId4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30.png"/><Relationship Id="rId4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5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8.png"/><Relationship Id="rId5" Type="http://schemas.openxmlformats.org/officeDocument/2006/relationships/image" Target="../media/image15.png"/><Relationship Id="rId4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8.png"/><Relationship Id="rId5" Type="http://schemas.openxmlformats.org/officeDocument/2006/relationships/image" Target="../media/image15.png"/><Relationship Id="rId4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8.png"/><Relationship Id="rId5" Type="http://schemas.openxmlformats.org/officeDocument/2006/relationships/image" Target="../media/image15.png"/><Relationship Id="rId4" Type="http://schemas.openxmlformats.org/officeDocument/2006/relationships/image" Target="../media/image16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5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8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6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31.png"/><Relationship Id="rId4" Type="http://schemas.openxmlformats.org/officeDocument/2006/relationships/image" Target="../media/image65.png"/><Relationship Id="rId9" Type="http://schemas.openxmlformats.org/officeDocument/2006/relationships/image" Target="../media/image32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66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67.png"/><Relationship Id="rId9" Type="http://schemas.openxmlformats.org/officeDocument/2006/relationships/image" Target="../media/image3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8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9180513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字版面配置區 6"/>
          <p:cNvSpPr txBox="1">
            <a:spLocks/>
          </p:cNvSpPr>
          <p:nvPr/>
        </p:nvSpPr>
        <p:spPr bwMode="auto">
          <a:xfrm>
            <a:off x="323850" y="2060575"/>
            <a:ext cx="6727825" cy="89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 sz="4800" b="1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lvl1pPr>
            <a:lvl2pPr marL="742950" indent="-28575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kumimoji="0" lang="zh-TW" altLang="en-US" sz="3600" kern="0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校務資訊系統建置案</a:t>
            </a:r>
          </a:p>
        </p:txBody>
      </p:sp>
      <p:sp>
        <p:nvSpPr>
          <p:cNvPr id="3076" name="文字版面配置區 6"/>
          <p:cNvSpPr txBox="1">
            <a:spLocks/>
          </p:cNvSpPr>
          <p:nvPr/>
        </p:nvSpPr>
        <p:spPr bwMode="auto">
          <a:xfrm>
            <a:off x="3132138" y="5229225"/>
            <a:ext cx="5868987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r"/>
              <a:defRPr kumimoji="1" sz="24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u"/>
              <a:defRPr kumimoji="1" sz="2000" b="1">
                <a:solidFill>
                  <a:srgbClr val="008000"/>
                </a:solidFill>
                <a:latin typeface="Arial" charset="0"/>
                <a:ea typeface="標楷體" pitchFamily="65" charset="-12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v"/>
              <a:defRPr kumimoji="1" sz="2000" b="1">
                <a:solidFill>
                  <a:srgbClr val="996600"/>
                </a:solidFill>
                <a:latin typeface="Arial" charset="0"/>
                <a:ea typeface="標楷體" pitchFamily="65" charset="-12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660066"/>
              </a:buClr>
              <a:buFont typeface="Wingdings" pitchFamily="2" charset="2"/>
              <a:buChar char="¨"/>
              <a:defRPr kumimoji="1" sz="20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996600"/>
              </a:buClr>
              <a:buFont typeface="Wingdings 2" pitchFamily="18" charset="2"/>
              <a:buChar char="¯"/>
              <a:defRPr kumimoji="1" sz="20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6600"/>
              </a:buClr>
              <a:buFont typeface="Wingdings 2" pitchFamily="18" charset="2"/>
              <a:buChar char="¯"/>
              <a:defRPr kumimoji="1" sz="20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6600"/>
              </a:buClr>
              <a:buFont typeface="Wingdings 2" pitchFamily="18" charset="2"/>
              <a:buChar char="¯"/>
              <a:defRPr kumimoji="1" sz="20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6600"/>
              </a:buClr>
              <a:buFont typeface="Wingdings 2" pitchFamily="18" charset="2"/>
              <a:buChar char="¯"/>
              <a:defRPr kumimoji="1" sz="20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6600"/>
              </a:buClr>
              <a:buFont typeface="Wingdings 2" pitchFamily="18" charset="2"/>
              <a:buChar char="¯"/>
              <a:defRPr kumimoji="1" sz="20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algn="r">
              <a:buClrTx/>
              <a:buFontTx/>
              <a:buNone/>
            </a:pPr>
            <a:r>
              <a:rPr lang="zh-TW" altLang="en-US" sz="2000" dirty="0">
                <a:solidFill>
                  <a:srgbClr val="2F2F2F"/>
                </a:solidFill>
                <a:ea typeface="微軟正黑體" pitchFamily="34" charset="-120"/>
              </a:rPr>
              <a:t>宏碁股份有限公司</a:t>
            </a:r>
            <a:endParaRPr lang="en-US" altLang="zh-TW" sz="2000" dirty="0">
              <a:solidFill>
                <a:srgbClr val="2F2F2F"/>
              </a:solidFill>
              <a:ea typeface="微軟正黑體" pitchFamily="34" charset="-120"/>
            </a:endParaRPr>
          </a:p>
          <a:p>
            <a:pPr algn="r">
              <a:buClrTx/>
              <a:buFontTx/>
              <a:buNone/>
            </a:pPr>
            <a:r>
              <a:rPr lang="zh-TW" altLang="en-US" sz="2000" dirty="0" smtClean="0">
                <a:solidFill>
                  <a:srgbClr val="2F2F2F"/>
                </a:solidFill>
                <a:ea typeface="微軟正黑體" pitchFamily="34" charset="-120"/>
              </a:rPr>
              <a:t>曾麗蓉</a:t>
            </a:r>
            <a:endParaRPr lang="en-US" altLang="zh-TW" sz="2000" dirty="0">
              <a:solidFill>
                <a:srgbClr val="2F2F2F"/>
              </a:solidFill>
              <a:ea typeface="微軟正黑體" pitchFamily="34" charset="-120"/>
            </a:endParaRPr>
          </a:p>
        </p:txBody>
      </p:sp>
      <p:sp>
        <p:nvSpPr>
          <p:cNvPr id="3077" name="Rectangle 8"/>
          <p:cNvSpPr>
            <a:spLocks noChangeArrowheads="1"/>
          </p:cNvSpPr>
          <p:nvPr/>
        </p:nvSpPr>
        <p:spPr bwMode="auto">
          <a:xfrm>
            <a:off x="420688" y="2727325"/>
            <a:ext cx="182614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sz="3200" b="0" dirty="0" smtClean="0">
                <a:solidFill>
                  <a:srgbClr val="820000"/>
                </a:solidFill>
                <a:ea typeface="文鼎粗黑" pitchFamily="49" charset="-120"/>
              </a:rPr>
              <a:t>教育訓練</a:t>
            </a:r>
            <a:endParaRPr lang="zh-TW" altLang="en-US" sz="3200" b="0" dirty="0">
              <a:solidFill>
                <a:srgbClr val="820000"/>
              </a:solidFill>
              <a:ea typeface="文鼎粗黑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365992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39" y="1233008"/>
            <a:ext cx="8062175" cy="4881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投影片編號版面配置區 1"/>
          <p:cNvSpPr>
            <a:spLocks noGrp="1"/>
          </p:cNvSpPr>
          <p:nvPr>
            <p:ph type="sldNum" sz="quarter" idx="11"/>
          </p:nvPr>
        </p:nvSpPr>
        <p:spPr>
          <a:xfrm>
            <a:off x="0" y="6440487"/>
            <a:ext cx="847364" cy="365125"/>
          </a:xfrm>
        </p:spPr>
        <p:txBody>
          <a:bodyPr vert="horz" rtlCol="0" anchor="ctr"/>
          <a:lstStyle/>
          <a:p>
            <a:fld id="{80D04DB0-B013-FD4A-B922-51E59C648802}" type="slidenum">
              <a:rPr lang="zh-TW" altLang="en-US" sz="1100">
                <a:solidFill>
                  <a:schemeClr val="tx2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pPr/>
              <a:t>9</a:t>
            </a:fld>
            <a:endParaRPr lang="zh-TW" altLang="en-US" sz="1100" dirty="0">
              <a:solidFill>
                <a:schemeClr val="tx2">
                  <a:lumMod val="75000"/>
                  <a:lumOff val="2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42168"/>
            <a:ext cx="8229600" cy="889144"/>
          </a:xfrm>
        </p:spPr>
        <p:txBody>
          <a:bodyPr/>
          <a:lstStyle/>
          <a:p>
            <a:r>
              <a:rPr lang="zh-TW" altLang="en-US" dirty="0" smtClean="0"/>
              <a:t>學籍</a:t>
            </a:r>
            <a:endParaRPr lang="zh-TW" altLang="en-US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644062" y="790696"/>
            <a:ext cx="4083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ENR8060_</a:t>
            </a:r>
            <a:r>
              <a:rPr lang="zh-TW" altLang="en-US" dirty="0"/>
              <a:t>申請審核學分學程課程證書</a:t>
            </a:r>
          </a:p>
        </p:txBody>
      </p:sp>
      <p:grpSp>
        <p:nvGrpSpPr>
          <p:cNvPr id="25" name="群組 24"/>
          <p:cNvGrpSpPr/>
          <p:nvPr/>
        </p:nvGrpSpPr>
        <p:grpSpPr>
          <a:xfrm>
            <a:off x="1929190" y="4060418"/>
            <a:ext cx="4693175" cy="1632124"/>
            <a:chOff x="1977844" y="2482677"/>
            <a:chExt cx="4693175" cy="1632124"/>
          </a:xfrm>
        </p:grpSpPr>
        <p:cxnSp>
          <p:nvCxnSpPr>
            <p:cNvPr id="19" name="肘形接點 18"/>
            <p:cNvCxnSpPr/>
            <p:nvPr/>
          </p:nvCxnSpPr>
          <p:spPr>
            <a:xfrm rot="16200000" flipV="1">
              <a:off x="3668191" y="2500432"/>
              <a:ext cx="673995" cy="638486"/>
            </a:xfrm>
            <a:prstGeom prst="bentConnector3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文字方塊 19"/>
            <p:cNvSpPr txBox="1"/>
            <p:nvPr/>
          </p:nvSpPr>
          <p:spPr>
            <a:xfrm>
              <a:off x="1977844" y="3191471"/>
              <a:ext cx="4693175" cy="92333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1.</a:t>
              </a:r>
              <a:r>
                <a:rPr lang="zh-TW" altLang="en-US" dirty="0" smtClean="0"/>
                <a:t>下拉選取學程名稱</a:t>
              </a:r>
              <a:endParaRPr lang="en-US" altLang="zh-TW" dirty="0" smtClean="0"/>
            </a:p>
            <a:p>
              <a:r>
                <a:rPr lang="en-US" altLang="zh-TW" dirty="0" smtClean="0"/>
                <a:t>2.</a:t>
              </a:r>
              <a:r>
                <a:rPr lang="zh-TW" altLang="en-US" dirty="0" smtClean="0"/>
                <a:t>按</a:t>
              </a:r>
              <a:r>
                <a:rPr lang="zh-TW" altLang="en-US" b="1" dirty="0" smtClean="0"/>
                <a:t>列印申請</a:t>
              </a:r>
              <a:r>
                <a:rPr lang="zh-TW" altLang="en-US" b="1" dirty="0"/>
                <a:t>單</a:t>
              </a:r>
              <a:r>
                <a:rPr lang="zh-TW" altLang="en-US" dirty="0"/>
                <a:t>鈕</a:t>
              </a:r>
              <a:endParaRPr lang="en-US" altLang="zh-TW" dirty="0" smtClean="0"/>
            </a:p>
            <a:p>
              <a:r>
                <a:rPr lang="en-US" altLang="zh-TW" dirty="0" smtClean="0"/>
                <a:t>(</a:t>
              </a:r>
              <a:r>
                <a:rPr lang="zh-TW" altLang="en-US" dirty="0" smtClean="0"/>
                <a:t>已申請過要再列印</a:t>
              </a:r>
              <a:r>
                <a:rPr lang="en-US" altLang="zh-TW" dirty="0" smtClean="0"/>
                <a:t>, </a:t>
              </a:r>
              <a:r>
                <a:rPr lang="zh-TW" altLang="en-US" dirty="0" smtClean="0"/>
                <a:t>按鈕會變成</a:t>
              </a:r>
              <a:r>
                <a:rPr lang="zh-TW" altLang="en-US" b="1" dirty="0" smtClean="0"/>
                <a:t>補印申請單</a:t>
              </a:r>
              <a:r>
                <a:rPr lang="en-US" altLang="zh-TW" dirty="0" smtClean="0"/>
                <a:t>)</a:t>
              </a:r>
              <a:endParaRPr lang="zh-TW" altLang="en-US" dirty="0"/>
            </a:p>
          </p:txBody>
        </p:sp>
      </p:grp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2823" y="360022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123300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38008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39" y="1233008"/>
            <a:ext cx="8062175" cy="4881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投影片編號版面配置區 1"/>
          <p:cNvSpPr>
            <a:spLocks noGrp="1"/>
          </p:cNvSpPr>
          <p:nvPr>
            <p:ph type="sldNum" sz="quarter" idx="11"/>
          </p:nvPr>
        </p:nvSpPr>
        <p:spPr>
          <a:xfrm>
            <a:off x="0" y="6440487"/>
            <a:ext cx="847364" cy="365125"/>
          </a:xfrm>
        </p:spPr>
        <p:txBody>
          <a:bodyPr vert="horz" rtlCol="0" anchor="ctr"/>
          <a:lstStyle/>
          <a:p>
            <a:fld id="{80D04DB0-B013-FD4A-B922-51E59C648802}" type="slidenum">
              <a:rPr lang="zh-TW" altLang="en-US" sz="1100">
                <a:solidFill>
                  <a:schemeClr val="tx2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pPr/>
              <a:t>10</a:t>
            </a:fld>
            <a:endParaRPr lang="zh-TW" altLang="en-US" sz="1100" dirty="0">
              <a:solidFill>
                <a:schemeClr val="tx2">
                  <a:lumMod val="75000"/>
                  <a:lumOff val="2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42168"/>
            <a:ext cx="8229600" cy="889144"/>
          </a:xfrm>
        </p:spPr>
        <p:txBody>
          <a:bodyPr/>
          <a:lstStyle/>
          <a:p>
            <a:r>
              <a:rPr lang="zh-TW" altLang="en-US" dirty="0" smtClean="0"/>
              <a:t>學籍</a:t>
            </a:r>
            <a:endParaRPr lang="zh-TW" altLang="en-US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644062" y="790696"/>
            <a:ext cx="4083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ENR8060_</a:t>
            </a:r>
            <a:r>
              <a:rPr lang="zh-TW" altLang="en-US" dirty="0"/>
              <a:t>申請審核學分學程課程證書</a:t>
            </a:r>
          </a:p>
        </p:txBody>
      </p:sp>
      <p:grpSp>
        <p:nvGrpSpPr>
          <p:cNvPr id="25" name="群組 24"/>
          <p:cNvGrpSpPr/>
          <p:nvPr/>
        </p:nvGrpSpPr>
        <p:grpSpPr>
          <a:xfrm>
            <a:off x="1929190" y="4060418"/>
            <a:ext cx="4693175" cy="1632124"/>
            <a:chOff x="1977844" y="2482677"/>
            <a:chExt cx="4693175" cy="1632124"/>
          </a:xfrm>
        </p:grpSpPr>
        <p:cxnSp>
          <p:nvCxnSpPr>
            <p:cNvPr id="19" name="肘形接點 18"/>
            <p:cNvCxnSpPr/>
            <p:nvPr/>
          </p:nvCxnSpPr>
          <p:spPr>
            <a:xfrm rot="16200000" flipV="1">
              <a:off x="3668191" y="2500432"/>
              <a:ext cx="673995" cy="638486"/>
            </a:xfrm>
            <a:prstGeom prst="bentConnector3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文字方塊 19"/>
            <p:cNvSpPr txBox="1"/>
            <p:nvPr/>
          </p:nvSpPr>
          <p:spPr>
            <a:xfrm>
              <a:off x="1977844" y="3191471"/>
              <a:ext cx="4693175" cy="92333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1.</a:t>
              </a:r>
              <a:r>
                <a:rPr lang="zh-TW" altLang="en-US" dirty="0" smtClean="0"/>
                <a:t>下拉選取學程名稱</a:t>
              </a:r>
              <a:endParaRPr lang="en-US" altLang="zh-TW" dirty="0" smtClean="0"/>
            </a:p>
            <a:p>
              <a:r>
                <a:rPr lang="en-US" altLang="zh-TW" dirty="0" smtClean="0"/>
                <a:t>2.</a:t>
              </a:r>
              <a:r>
                <a:rPr lang="zh-TW" altLang="en-US" dirty="0" smtClean="0"/>
                <a:t>按</a:t>
              </a:r>
              <a:r>
                <a:rPr lang="zh-TW" altLang="en-US" b="1" dirty="0" smtClean="0"/>
                <a:t>列印申請</a:t>
              </a:r>
              <a:r>
                <a:rPr lang="zh-TW" altLang="en-US" dirty="0" smtClean="0"/>
                <a:t>單</a:t>
              </a:r>
              <a:endParaRPr lang="en-US" altLang="zh-TW" dirty="0" smtClean="0"/>
            </a:p>
            <a:p>
              <a:r>
                <a:rPr lang="en-US" altLang="zh-TW" dirty="0" smtClean="0"/>
                <a:t>(</a:t>
              </a:r>
              <a:r>
                <a:rPr lang="zh-TW" altLang="en-US" dirty="0" smtClean="0"/>
                <a:t>已申請過要再列印</a:t>
              </a:r>
              <a:r>
                <a:rPr lang="en-US" altLang="zh-TW" dirty="0" smtClean="0"/>
                <a:t>, </a:t>
              </a:r>
              <a:r>
                <a:rPr lang="zh-TW" altLang="en-US" dirty="0" smtClean="0"/>
                <a:t>按鈕會變成</a:t>
              </a:r>
              <a:r>
                <a:rPr lang="zh-TW" altLang="en-US" b="1" dirty="0" smtClean="0"/>
                <a:t>補印申請單</a:t>
              </a:r>
              <a:r>
                <a:rPr lang="en-US" altLang="zh-TW" dirty="0" smtClean="0"/>
                <a:t>)</a:t>
              </a:r>
              <a:endParaRPr lang="zh-TW" altLang="en-US" dirty="0"/>
            </a:p>
          </p:txBody>
        </p:sp>
      </p:grp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2823" y="360022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123300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49222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445" y="3887298"/>
            <a:ext cx="7604976" cy="24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45" y="1270581"/>
            <a:ext cx="8027831" cy="2182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投影片編號版面配置區 1"/>
          <p:cNvSpPr>
            <a:spLocks noGrp="1"/>
          </p:cNvSpPr>
          <p:nvPr>
            <p:ph type="sldNum" sz="quarter" idx="11"/>
          </p:nvPr>
        </p:nvSpPr>
        <p:spPr>
          <a:xfrm>
            <a:off x="0" y="6440487"/>
            <a:ext cx="847364" cy="365125"/>
          </a:xfrm>
        </p:spPr>
        <p:txBody>
          <a:bodyPr vert="horz" rtlCol="0" anchor="ctr"/>
          <a:lstStyle/>
          <a:p>
            <a:fld id="{80D04DB0-B013-FD4A-B922-51E59C648802}" type="slidenum">
              <a:rPr lang="zh-TW" altLang="en-US" sz="1100">
                <a:solidFill>
                  <a:schemeClr val="tx2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pPr/>
              <a:t>11</a:t>
            </a:fld>
            <a:endParaRPr lang="zh-TW" altLang="en-US" sz="1100" dirty="0">
              <a:solidFill>
                <a:schemeClr val="tx2">
                  <a:lumMod val="75000"/>
                  <a:lumOff val="2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42168"/>
            <a:ext cx="8229600" cy="889144"/>
          </a:xfrm>
        </p:spPr>
        <p:txBody>
          <a:bodyPr/>
          <a:lstStyle/>
          <a:p>
            <a:r>
              <a:rPr lang="zh-TW" altLang="en-US" dirty="0" smtClean="0"/>
              <a:t>學籍</a:t>
            </a:r>
            <a:endParaRPr lang="zh-TW" altLang="en-US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644062" y="790696"/>
            <a:ext cx="3172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ENRF020_</a:t>
            </a:r>
            <a:r>
              <a:rPr lang="zh-TW" altLang="en-US" dirty="0"/>
              <a:t>查詢個人修讀學程</a:t>
            </a:r>
          </a:p>
        </p:txBody>
      </p:sp>
      <p:grpSp>
        <p:nvGrpSpPr>
          <p:cNvPr id="25" name="群組 24"/>
          <p:cNvGrpSpPr/>
          <p:nvPr/>
        </p:nvGrpSpPr>
        <p:grpSpPr>
          <a:xfrm>
            <a:off x="1120457" y="3240966"/>
            <a:ext cx="5331858" cy="646331"/>
            <a:chOff x="530623" y="1393881"/>
            <a:chExt cx="4816704" cy="646331"/>
          </a:xfrm>
        </p:grpSpPr>
        <p:cxnSp>
          <p:nvCxnSpPr>
            <p:cNvPr id="19" name="肘形接點 18"/>
            <p:cNvCxnSpPr>
              <a:stCxn id="20" idx="1"/>
            </p:cNvCxnSpPr>
            <p:nvPr/>
          </p:nvCxnSpPr>
          <p:spPr>
            <a:xfrm rot="10800000">
              <a:off x="530623" y="1530141"/>
              <a:ext cx="1777657" cy="186906"/>
            </a:xfrm>
            <a:prstGeom prst="bentConnector3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文字方塊 19"/>
            <p:cNvSpPr txBox="1"/>
            <p:nvPr/>
          </p:nvSpPr>
          <p:spPr>
            <a:xfrm>
              <a:off x="2308280" y="1393881"/>
              <a:ext cx="3039047" cy="64633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1.</a:t>
              </a:r>
              <a:r>
                <a:rPr lang="zh-TW" altLang="en-US" dirty="0" smtClean="0"/>
                <a:t>點選</a:t>
              </a:r>
              <a:r>
                <a:rPr lang="zh-TW" altLang="en-US" b="1" u="sng" dirty="0" smtClean="0">
                  <a:solidFill>
                    <a:srgbClr val="0000CC"/>
                  </a:solidFill>
                </a:rPr>
                <a:t>詳</a:t>
              </a:r>
              <a:endParaRPr lang="en-US" altLang="zh-TW" b="1" u="sng" dirty="0" smtClean="0">
                <a:solidFill>
                  <a:srgbClr val="0000CC"/>
                </a:solidFill>
              </a:endParaRPr>
            </a:p>
            <a:p>
              <a:r>
                <a:rPr lang="en-US" altLang="zh-TW" dirty="0" smtClean="0"/>
                <a:t>2.</a:t>
              </a:r>
              <a:r>
                <a:rPr lang="zh-TW" altLang="en-US" dirty="0" smtClean="0"/>
                <a:t>可查詢核准狀態及申請資料</a:t>
              </a:r>
              <a:endParaRPr lang="zh-TW" altLang="en-US" dirty="0"/>
            </a:p>
          </p:txBody>
        </p:sp>
      </p:grp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645" y="3148202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319" y="484248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76619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63" y="1471680"/>
            <a:ext cx="8041289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投影片編號版面配置區 1"/>
          <p:cNvSpPr>
            <a:spLocks noGrp="1"/>
          </p:cNvSpPr>
          <p:nvPr>
            <p:ph type="sldNum" sz="quarter" idx="11"/>
          </p:nvPr>
        </p:nvSpPr>
        <p:spPr>
          <a:xfrm>
            <a:off x="0" y="6440487"/>
            <a:ext cx="847364" cy="365125"/>
          </a:xfrm>
        </p:spPr>
        <p:txBody>
          <a:bodyPr vert="horz" rtlCol="0" anchor="ctr"/>
          <a:lstStyle/>
          <a:p>
            <a:fld id="{80D04DB0-B013-FD4A-B922-51E59C648802}" type="slidenum">
              <a:rPr lang="zh-TW" altLang="en-US" sz="1100">
                <a:solidFill>
                  <a:schemeClr val="tx2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pPr/>
              <a:t>12</a:t>
            </a:fld>
            <a:endParaRPr lang="zh-TW" altLang="en-US" sz="1100" dirty="0">
              <a:solidFill>
                <a:schemeClr val="tx2">
                  <a:lumMod val="75000"/>
                  <a:lumOff val="2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42168"/>
            <a:ext cx="8229600" cy="889144"/>
          </a:xfrm>
        </p:spPr>
        <p:txBody>
          <a:bodyPr/>
          <a:lstStyle/>
          <a:p>
            <a:r>
              <a:rPr lang="zh-TW" altLang="en-US" dirty="0" smtClean="0"/>
              <a:t>學籍</a:t>
            </a:r>
            <a:endParaRPr lang="zh-TW" altLang="en-US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644062" y="790696"/>
            <a:ext cx="3172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ENRF010_</a:t>
            </a:r>
            <a:r>
              <a:rPr lang="zh-TW" altLang="en-US" dirty="0"/>
              <a:t>查詢學分學程辦法</a:t>
            </a:r>
          </a:p>
        </p:txBody>
      </p:sp>
      <p:grpSp>
        <p:nvGrpSpPr>
          <p:cNvPr id="25" name="群組 24"/>
          <p:cNvGrpSpPr/>
          <p:nvPr/>
        </p:nvGrpSpPr>
        <p:grpSpPr>
          <a:xfrm>
            <a:off x="5134426" y="2089987"/>
            <a:ext cx="3364078" cy="1742456"/>
            <a:chOff x="2308280" y="297756"/>
            <a:chExt cx="3039047" cy="1742456"/>
          </a:xfrm>
        </p:grpSpPr>
        <p:cxnSp>
          <p:nvCxnSpPr>
            <p:cNvPr id="19" name="肘形接點 18"/>
            <p:cNvCxnSpPr/>
            <p:nvPr/>
          </p:nvCxnSpPr>
          <p:spPr>
            <a:xfrm rot="5400000" flipH="1" flipV="1">
              <a:off x="4433384" y="618338"/>
              <a:ext cx="1096125" cy="454961"/>
            </a:xfrm>
            <a:prstGeom prst="bentConnector3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文字方塊 19"/>
            <p:cNvSpPr txBox="1"/>
            <p:nvPr/>
          </p:nvSpPr>
          <p:spPr>
            <a:xfrm>
              <a:off x="2308280" y="1393881"/>
              <a:ext cx="3039047" cy="64633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1.</a:t>
              </a:r>
              <a:r>
                <a:rPr lang="zh-TW" altLang="en-US" dirty="0" smtClean="0"/>
                <a:t>下拉選開辦單位或學程名稱</a:t>
              </a:r>
              <a:endParaRPr lang="en-US" altLang="zh-TW" dirty="0" smtClean="0"/>
            </a:p>
            <a:p>
              <a:r>
                <a:rPr lang="en-US" altLang="zh-TW" dirty="0" smtClean="0"/>
                <a:t>2.</a:t>
              </a:r>
              <a:r>
                <a:rPr lang="zh-TW" altLang="en-US" dirty="0"/>
                <a:t>按</a:t>
              </a:r>
              <a:r>
                <a:rPr lang="zh-TW" altLang="en-US" b="1" dirty="0" smtClean="0"/>
                <a:t>查詢</a:t>
              </a:r>
              <a:r>
                <a:rPr lang="zh-TW" altLang="en-US" dirty="0" smtClean="0"/>
                <a:t>可查出學分學程資料</a:t>
              </a:r>
              <a:endParaRPr lang="zh-TW" altLang="en-US" dirty="0"/>
            </a:p>
          </p:txBody>
        </p:sp>
      </p:grp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076" y="2089987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2486" y="1487792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70600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1"/>
          <p:cNvSpPr>
            <a:spLocks noGrp="1"/>
          </p:cNvSpPr>
          <p:nvPr>
            <p:ph type="sldNum" sz="quarter" idx="11"/>
          </p:nvPr>
        </p:nvSpPr>
        <p:spPr>
          <a:xfrm>
            <a:off x="0" y="6440487"/>
            <a:ext cx="847364" cy="365125"/>
          </a:xfrm>
        </p:spPr>
        <p:txBody>
          <a:bodyPr vert="horz" rtlCol="0" anchor="ctr"/>
          <a:lstStyle/>
          <a:p>
            <a:fld id="{80D04DB0-B013-FD4A-B922-51E59C648802}" type="slidenum">
              <a:rPr lang="zh-TW" altLang="en-US" sz="1100">
                <a:solidFill>
                  <a:schemeClr val="tx2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pPr/>
              <a:t>13</a:t>
            </a:fld>
            <a:endParaRPr lang="zh-TW" altLang="en-US" sz="1100" dirty="0">
              <a:solidFill>
                <a:schemeClr val="tx2">
                  <a:lumMod val="75000"/>
                  <a:lumOff val="2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42168"/>
            <a:ext cx="8229600" cy="889144"/>
          </a:xfrm>
        </p:spPr>
        <p:txBody>
          <a:bodyPr/>
          <a:lstStyle/>
          <a:p>
            <a:r>
              <a:rPr lang="zh-TW" altLang="en-US" dirty="0" smtClean="0"/>
              <a:t>學籍</a:t>
            </a:r>
            <a:endParaRPr lang="zh-TW" altLang="en-US" dirty="0"/>
          </a:p>
        </p:txBody>
      </p:sp>
      <p:grpSp>
        <p:nvGrpSpPr>
          <p:cNvPr id="4" name="群組 3"/>
          <p:cNvGrpSpPr/>
          <p:nvPr/>
        </p:nvGrpSpPr>
        <p:grpSpPr>
          <a:xfrm>
            <a:off x="771617" y="795745"/>
            <a:ext cx="5169187" cy="2681188"/>
            <a:chOff x="805910" y="2236990"/>
            <a:chExt cx="5169187" cy="2681188"/>
          </a:xfrm>
        </p:grpSpPr>
        <p:sp>
          <p:nvSpPr>
            <p:cNvPr id="16" name="圓角矩形 41"/>
            <p:cNvSpPr/>
            <p:nvPr/>
          </p:nvSpPr>
          <p:spPr bwMode="auto">
            <a:xfrm>
              <a:off x="827847" y="2624356"/>
              <a:ext cx="2312987" cy="720725"/>
            </a:xfrm>
            <a:prstGeom prst="roundRect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b="1" dirty="0">
                  <a:solidFill>
                    <a:schemeClr val="tx1"/>
                  </a:solidFill>
                  <a:latin typeface="Arial" pitchFamily="34" charset="0"/>
                </a:rPr>
                <a:t>ENR6030_</a:t>
              </a:r>
              <a:endParaRPr lang="en-US" altLang="zh-TW" b="1" dirty="0" smtClean="0">
                <a:solidFill>
                  <a:schemeClr val="tx1"/>
                </a:solidFill>
                <a:latin typeface="Arial" pitchFamily="34" charset="0"/>
              </a:endParaRPr>
            </a:p>
            <a:p>
              <a:pPr algn="ctr">
                <a:defRPr/>
              </a:pPr>
              <a:r>
                <a:rPr lang="zh-TW" altLang="en-US" b="1" dirty="0">
                  <a:solidFill>
                    <a:schemeClr val="tx1"/>
                  </a:solidFill>
                  <a:latin typeface="Arial" pitchFamily="34" charset="0"/>
                </a:rPr>
                <a:t>申請抵免學分</a:t>
              </a:r>
              <a:endParaRPr lang="en-US" altLang="zh-TW" b="1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" name="矩形 1"/>
            <p:cNvSpPr/>
            <p:nvPr/>
          </p:nvSpPr>
          <p:spPr>
            <a:xfrm>
              <a:off x="805910" y="2236990"/>
              <a:ext cx="6463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dirty="0"/>
                <a:t>抵</a:t>
              </a:r>
              <a:r>
                <a:rPr lang="zh-TW" altLang="en-US" dirty="0" smtClean="0"/>
                <a:t>免</a:t>
              </a:r>
              <a:endParaRPr lang="zh-TW" altLang="en-US" dirty="0"/>
            </a:p>
          </p:txBody>
        </p:sp>
        <p:sp>
          <p:nvSpPr>
            <p:cNvPr id="15" name="圓角矩形 41"/>
            <p:cNvSpPr/>
            <p:nvPr/>
          </p:nvSpPr>
          <p:spPr bwMode="auto">
            <a:xfrm>
              <a:off x="827847" y="3828121"/>
              <a:ext cx="2312987" cy="720725"/>
            </a:xfrm>
            <a:prstGeom prst="roundRect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b="1" dirty="0">
                  <a:solidFill>
                    <a:schemeClr val="tx1"/>
                  </a:solidFill>
                  <a:latin typeface="Arial" pitchFamily="34" charset="0"/>
                </a:rPr>
                <a:t>ENR6070_</a:t>
              </a:r>
              <a:endParaRPr lang="en-US" altLang="zh-TW" b="1" dirty="0" smtClean="0">
                <a:solidFill>
                  <a:schemeClr val="tx1"/>
                </a:solidFill>
                <a:latin typeface="Arial" pitchFamily="34" charset="0"/>
              </a:endParaRPr>
            </a:p>
            <a:p>
              <a:pPr algn="ctr">
                <a:defRPr/>
              </a:pPr>
              <a:r>
                <a:rPr lang="zh-TW" altLang="en-US" b="1" dirty="0">
                  <a:solidFill>
                    <a:schemeClr val="tx1"/>
                  </a:solidFill>
                  <a:latin typeface="Arial" pitchFamily="34" charset="0"/>
                </a:rPr>
                <a:t>查詢抵免結果</a:t>
              </a:r>
              <a:endParaRPr lang="en-US" altLang="zh-TW" b="1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3" name="向右箭號 22"/>
            <p:cNvSpPr/>
            <p:nvPr/>
          </p:nvSpPr>
          <p:spPr bwMode="auto">
            <a:xfrm>
              <a:off x="3155030" y="2866672"/>
              <a:ext cx="431800" cy="252412"/>
            </a:xfrm>
            <a:prstGeom prst="rightArrow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24" name="圓角矩形 41"/>
            <p:cNvSpPr/>
            <p:nvPr/>
          </p:nvSpPr>
          <p:spPr bwMode="auto">
            <a:xfrm>
              <a:off x="3605880" y="2280531"/>
              <a:ext cx="2312987" cy="720725"/>
            </a:xfrm>
            <a:prstGeom prst="roundRect">
              <a:avLst/>
            </a:prstGeom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b="1" dirty="0" smtClean="0">
                  <a:solidFill>
                    <a:schemeClr val="tx1"/>
                  </a:solidFill>
                  <a:latin typeface="Arial" pitchFamily="34" charset="0"/>
                </a:rPr>
                <a:t>ENR6050_</a:t>
              </a:r>
            </a:p>
            <a:p>
              <a:pPr algn="ctr">
                <a:defRPr/>
              </a:pPr>
              <a:r>
                <a:rPr lang="zh-TW" altLang="en-US" b="1" dirty="0">
                  <a:solidFill>
                    <a:schemeClr val="tx1"/>
                  </a:solidFill>
                  <a:latin typeface="Arial" pitchFamily="34" charset="0"/>
                </a:rPr>
                <a:t>審核抵免學分</a:t>
              </a:r>
              <a:r>
                <a:rPr lang="en-US" altLang="zh-TW" b="1" dirty="0">
                  <a:solidFill>
                    <a:schemeClr val="tx1"/>
                  </a:solidFill>
                  <a:latin typeface="Arial" pitchFamily="34" charset="0"/>
                </a:rPr>
                <a:t>-</a:t>
              </a:r>
              <a:r>
                <a:rPr lang="zh-TW" altLang="en-US" b="1" dirty="0">
                  <a:solidFill>
                    <a:schemeClr val="tx1"/>
                  </a:solidFill>
                  <a:latin typeface="Arial" pitchFamily="34" charset="0"/>
                </a:rPr>
                <a:t>系所</a:t>
              </a:r>
              <a:endParaRPr lang="en-US" altLang="zh-TW" b="1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17" name="圓角矩形 41"/>
            <p:cNvSpPr/>
            <p:nvPr/>
          </p:nvSpPr>
          <p:spPr bwMode="auto">
            <a:xfrm>
              <a:off x="3605880" y="3031196"/>
              <a:ext cx="2312987" cy="720725"/>
            </a:xfrm>
            <a:prstGeom prst="roundRect">
              <a:avLst/>
            </a:prstGeom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b="1" dirty="0" smtClean="0">
                  <a:solidFill>
                    <a:schemeClr val="tx1"/>
                  </a:solidFill>
                  <a:latin typeface="Arial" pitchFamily="34" charset="0"/>
                </a:rPr>
                <a:t>ENR6060_</a:t>
              </a:r>
              <a:r>
                <a:rPr lang="zh-TW" altLang="en-US" b="1" dirty="0" smtClean="0">
                  <a:solidFill>
                    <a:schemeClr val="tx1"/>
                  </a:solidFill>
                  <a:latin typeface="Arial" pitchFamily="34" charset="0"/>
                </a:rPr>
                <a:t>審核</a:t>
              </a:r>
              <a:r>
                <a:rPr lang="zh-TW" altLang="en-US" b="1" dirty="0">
                  <a:solidFill>
                    <a:schemeClr val="tx1"/>
                  </a:solidFill>
                  <a:latin typeface="Arial" pitchFamily="34" charset="0"/>
                </a:rPr>
                <a:t>抵免學分</a:t>
              </a:r>
              <a:r>
                <a:rPr lang="en-US" altLang="zh-TW" b="1" dirty="0">
                  <a:solidFill>
                    <a:schemeClr val="tx1"/>
                  </a:solidFill>
                  <a:latin typeface="Arial" pitchFamily="34" charset="0"/>
                </a:rPr>
                <a:t>-</a:t>
              </a:r>
              <a:r>
                <a:rPr lang="zh-TW" altLang="en-US" b="1" dirty="0">
                  <a:solidFill>
                    <a:schemeClr val="tx1"/>
                  </a:solidFill>
                  <a:latin typeface="Arial" pitchFamily="34" charset="0"/>
                </a:rPr>
                <a:t>非系所</a:t>
              </a:r>
              <a:endParaRPr lang="en-US" altLang="zh-TW" b="1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8" name="向右箭號 27"/>
            <p:cNvSpPr/>
            <p:nvPr/>
          </p:nvSpPr>
          <p:spPr bwMode="auto">
            <a:xfrm rot="5400000">
              <a:off x="1746503" y="3450872"/>
              <a:ext cx="431800" cy="252412"/>
            </a:xfrm>
            <a:prstGeom prst="rightArrow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29" name="矩形 28"/>
            <p:cNvSpPr/>
            <p:nvPr/>
          </p:nvSpPr>
          <p:spPr>
            <a:xfrm>
              <a:off x="3586830" y="3792978"/>
              <a:ext cx="238826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dirty="0" smtClean="0"/>
                <a:t>        系所</a:t>
              </a:r>
              <a:r>
                <a:rPr lang="en-US" altLang="zh-TW" dirty="0" smtClean="0"/>
                <a:t>/</a:t>
              </a:r>
              <a:r>
                <a:rPr lang="zh-TW" altLang="en-US" dirty="0" smtClean="0"/>
                <a:t>通識</a:t>
              </a:r>
              <a:endParaRPr lang="zh-TW" altLang="en-US" dirty="0"/>
            </a:p>
          </p:txBody>
        </p:sp>
        <p:sp>
          <p:nvSpPr>
            <p:cNvPr id="30" name="矩形 29"/>
            <p:cNvSpPr/>
            <p:nvPr/>
          </p:nvSpPr>
          <p:spPr>
            <a:xfrm>
              <a:off x="1129075" y="4548846"/>
              <a:ext cx="120671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dirty="0" smtClean="0"/>
                <a:t>       學生</a:t>
              </a:r>
              <a:endParaRPr lang="zh-TW" altLang="en-US" dirty="0"/>
            </a:p>
          </p:txBody>
        </p:sp>
      </p:grpSp>
      <p:sp>
        <p:nvSpPr>
          <p:cNvPr id="27" name="圓角矩形 41"/>
          <p:cNvSpPr/>
          <p:nvPr/>
        </p:nvSpPr>
        <p:spPr bwMode="auto">
          <a:xfrm>
            <a:off x="778120" y="4035653"/>
            <a:ext cx="2312987" cy="720725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b="1" dirty="0">
                <a:solidFill>
                  <a:schemeClr val="tx1"/>
                </a:solidFill>
                <a:latin typeface="Arial" pitchFamily="34" charset="0"/>
              </a:rPr>
              <a:t>ENRG010</a:t>
            </a:r>
            <a:r>
              <a:rPr lang="en-US" altLang="zh-TW" b="1" dirty="0" smtClean="0">
                <a:solidFill>
                  <a:schemeClr val="tx1"/>
                </a:solidFill>
                <a:latin typeface="Arial" pitchFamily="34" charset="0"/>
              </a:rPr>
              <a:t>_</a:t>
            </a:r>
          </a:p>
          <a:p>
            <a:pPr algn="ctr">
              <a:defRPr/>
            </a:pPr>
            <a:r>
              <a:rPr lang="zh-TW" altLang="en-US" b="1" dirty="0" smtClean="0">
                <a:solidFill>
                  <a:schemeClr val="tx1"/>
                </a:solidFill>
                <a:latin typeface="Arial" pitchFamily="34" charset="0"/>
              </a:rPr>
              <a:t>查詢</a:t>
            </a:r>
            <a:r>
              <a:rPr lang="zh-TW" altLang="en-US" b="1" dirty="0">
                <a:solidFill>
                  <a:schemeClr val="tx1"/>
                </a:solidFill>
                <a:latin typeface="Arial" pitchFamily="34" charset="0"/>
              </a:rPr>
              <a:t>畢業資格</a:t>
            </a:r>
            <a:endParaRPr lang="en-US" altLang="zh-TW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31" name="文字方塊 30"/>
          <p:cNvSpPr txBox="1"/>
          <p:nvPr/>
        </p:nvSpPr>
        <p:spPr>
          <a:xfrm>
            <a:off x="778120" y="3666322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查詢畢業資格</a:t>
            </a:r>
          </a:p>
        </p:txBody>
      </p:sp>
      <p:sp>
        <p:nvSpPr>
          <p:cNvPr id="32" name="矩形 31"/>
          <p:cNvSpPr/>
          <p:nvPr/>
        </p:nvSpPr>
        <p:spPr>
          <a:xfrm>
            <a:off x="797893" y="4859696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學生證補發作業</a:t>
            </a:r>
          </a:p>
        </p:txBody>
      </p:sp>
      <p:grpSp>
        <p:nvGrpSpPr>
          <p:cNvPr id="33" name="群組 32"/>
          <p:cNvGrpSpPr/>
          <p:nvPr/>
        </p:nvGrpSpPr>
        <p:grpSpPr>
          <a:xfrm>
            <a:off x="713252" y="5258840"/>
            <a:ext cx="7904951" cy="720725"/>
            <a:chOff x="873793" y="2917279"/>
            <a:chExt cx="7904951" cy="720725"/>
          </a:xfrm>
        </p:grpSpPr>
        <p:sp>
          <p:nvSpPr>
            <p:cNvPr id="34" name="向右箭號 33"/>
            <p:cNvSpPr/>
            <p:nvPr/>
          </p:nvSpPr>
          <p:spPr bwMode="auto">
            <a:xfrm>
              <a:off x="3204940" y="3151435"/>
              <a:ext cx="431800" cy="252412"/>
            </a:xfrm>
            <a:prstGeom prst="rightArrow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35" name="圓角矩形 41"/>
            <p:cNvSpPr/>
            <p:nvPr/>
          </p:nvSpPr>
          <p:spPr bwMode="auto">
            <a:xfrm>
              <a:off x="873793" y="2917279"/>
              <a:ext cx="2312987" cy="720725"/>
            </a:xfrm>
            <a:prstGeom prst="roundRect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b="1" dirty="0">
                  <a:solidFill>
                    <a:schemeClr val="tx1"/>
                  </a:solidFill>
                  <a:latin typeface="Arial" pitchFamily="34" charset="0"/>
                </a:rPr>
                <a:t>ENRC030</a:t>
              </a:r>
              <a:r>
                <a:rPr lang="en-US" altLang="zh-TW" b="1" dirty="0" smtClean="0">
                  <a:solidFill>
                    <a:schemeClr val="tx1"/>
                  </a:solidFill>
                  <a:latin typeface="Arial" pitchFamily="34" charset="0"/>
                </a:rPr>
                <a:t>_</a:t>
              </a:r>
            </a:p>
            <a:p>
              <a:pPr algn="ctr">
                <a:defRPr/>
              </a:pPr>
              <a:r>
                <a:rPr lang="zh-TW" altLang="en-US" b="1" dirty="0" smtClean="0">
                  <a:solidFill>
                    <a:schemeClr val="tx1"/>
                  </a:solidFill>
                  <a:latin typeface="Arial" pitchFamily="34" charset="0"/>
                </a:rPr>
                <a:t>申請</a:t>
              </a:r>
              <a:r>
                <a:rPr lang="zh-TW" altLang="en-US" b="1" dirty="0">
                  <a:solidFill>
                    <a:schemeClr val="tx1"/>
                  </a:solidFill>
                  <a:latin typeface="Arial" pitchFamily="34" charset="0"/>
                </a:rPr>
                <a:t>補發學生證</a:t>
              </a:r>
              <a:endParaRPr lang="en-US" altLang="zh-TW" b="1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36" name="圓角矩形 41"/>
            <p:cNvSpPr/>
            <p:nvPr/>
          </p:nvSpPr>
          <p:spPr bwMode="auto">
            <a:xfrm>
              <a:off x="3671980" y="2917279"/>
              <a:ext cx="2312987" cy="720725"/>
            </a:xfrm>
            <a:prstGeom prst="roundRect">
              <a:avLst/>
            </a:prstGeom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b="1" dirty="0">
                  <a:solidFill>
                    <a:schemeClr val="tx1"/>
                  </a:solidFill>
                  <a:latin typeface="Arial" pitchFamily="34" charset="0"/>
                </a:rPr>
                <a:t>ENRC040_ </a:t>
              </a:r>
              <a:endParaRPr lang="en-US" altLang="zh-TW" b="1" dirty="0" smtClean="0">
                <a:solidFill>
                  <a:schemeClr val="tx1"/>
                </a:solidFill>
                <a:latin typeface="Arial" pitchFamily="34" charset="0"/>
              </a:endParaRPr>
            </a:p>
            <a:p>
              <a:pPr algn="ctr">
                <a:defRPr/>
              </a:pPr>
              <a:r>
                <a:rPr lang="zh-TW" altLang="en-US" b="1" dirty="0" smtClean="0">
                  <a:solidFill>
                    <a:schemeClr val="tx1"/>
                  </a:solidFill>
                  <a:latin typeface="Arial" pitchFamily="34" charset="0"/>
                </a:rPr>
                <a:t>學生證</a:t>
              </a:r>
              <a:r>
                <a:rPr lang="zh-TW" altLang="en-US" b="1" dirty="0">
                  <a:solidFill>
                    <a:schemeClr val="tx1"/>
                  </a:solidFill>
                  <a:latin typeface="Arial" pitchFamily="34" charset="0"/>
                </a:rPr>
                <a:t>補發作業管理</a:t>
              </a:r>
              <a:endParaRPr lang="en-US" altLang="zh-TW" b="1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37" name="圓角矩形 41"/>
            <p:cNvSpPr/>
            <p:nvPr/>
          </p:nvSpPr>
          <p:spPr bwMode="auto">
            <a:xfrm>
              <a:off x="6465757" y="2917279"/>
              <a:ext cx="2312987" cy="720725"/>
            </a:xfrm>
            <a:prstGeom prst="roundRect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b="1" dirty="0" smtClean="0">
                  <a:solidFill>
                    <a:schemeClr val="tx1"/>
                  </a:solidFill>
                  <a:latin typeface="Arial" pitchFamily="34" charset="0"/>
                </a:rPr>
                <a:t>ENRC070_</a:t>
              </a:r>
              <a:r>
                <a:rPr lang="zh-TW" altLang="en-US" b="1" dirty="0" smtClean="0">
                  <a:solidFill>
                    <a:schemeClr val="tx1"/>
                  </a:solidFill>
                  <a:latin typeface="Arial" pitchFamily="34" charset="0"/>
                </a:rPr>
                <a:t>查詢</a:t>
              </a:r>
              <a:r>
                <a:rPr lang="zh-TW" altLang="en-US" b="1" dirty="0">
                  <a:solidFill>
                    <a:schemeClr val="tx1"/>
                  </a:solidFill>
                  <a:latin typeface="Arial" pitchFamily="34" charset="0"/>
                </a:rPr>
                <a:t>學生證補發申請紀錄</a:t>
              </a:r>
              <a:endParaRPr lang="en-US" altLang="zh-TW" b="1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38" name="向右箭號 37"/>
            <p:cNvSpPr/>
            <p:nvPr/>
          </p:nvSpPr>
          <p:spPr bwMode="auto">
            <a:xfrm>
              <a:off x="6014907" y="3151435"/>
              <a:ext cx="431800" cy="252412"/>
            </a:xfrm>
            <a:prstGeom prst="rightArrow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</p:grpSp>
      <p:sp>
        <p:nvSpPr>
          <p:cNvPr id="39" name="矩形 38"/>
          <p:cNvSpPr/>
          <p:nvPr/>
        </p:nvSpPr>
        <p:spPr>
          <a:xfrm>
            <a:off x="1198546" y="6105772"/>
            <a:ext cx="12067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 smtClean="0"/>
              <a:t>       學生</a:t>
            </a:r>
            <a:endParaRPr lang="zh-TW" altLang="en-US" dirty="0"/>
          </a:p>
        </p:txBody>
      </p:sp>
      <p:sp>
        <p:nvSpPr>
          <p:cNvPr id="25" name="矩形 24"/>
          <p:cNvSpPr/>
          <p:nvPr/>
        </p:nvSpPr>
        <p:spPr>
          <a:xfrm>
            <a:off x="3772413" y="6105772"/>
            <a:ext cx="20520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 smtClean="0"/>
              <a:t>        教務處</a:t>
            </a:r>
            <a:endParaRPr lang="zh-TW" altLang="en-US" dirty="0"/>
          </a:p>
        </p:txBody>
      </p:sp>
      <p:sp>
        <p:nvSpPr>
          <p:cNvPr id="26" name="矩形 25"/>
          <p:cNvSpPr/>
          <p:nvPr/>
        </p:nvSpPr>
        <p:spPr>
          <a:xfrm>
            <a:off x="6858351" y="6105772"/>
            <a:ext cx="12067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 smtClean="0"/>
              <a:t>       學生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300589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47" y="3854638"/>
            <a:ext cx="7777532" cy="2365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32" y="1118301"/>
            <a:ext cx="7946146" cy="273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投影片編號版面配置區 1"/>
          <p:cNvSpPr>
            <a:spLocks noGrp="1"/>
          </p:cNvSpPr>
          <p:nvPr>
            <p:ph type="sldNum" sz="quarter" idx="11"/>
          </p:nvPr>
        </p:nvSpPr>
        <p:spPr>
          <a:xfrm>
            <a:off x="0" y="6440487"/>
            <a:ext cx="847364" cy="365125"/>
          </a:xfrm>
        </p:spPr>
        <p:txBody>
          <a:bodyPr vert="horz" rtlCol="0" anchor="ctr"/>
          <a:lstStyle/>
          <a:p>
            <a:fld id="{80D04DB0-B013-FD4A-B922-51E59C648802}" type="slidenum">
              <a:rPr lang="zh-TW" altLang="en-US" sz="1100">
                <a:solidFill>
                  <a:schemeClr val="tx2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pPr/>
              <a:t>14</a:t>
            </a:fld>
            <a:endParaRPr lang="zh-TW" altLang="en-US" sz="1100" dirty="0">
              <a:solidFill>
                <a:schemeClr val="tx2">
                  <a:lumMod val="75000"/>
                  <a:lumOff val="2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42168"/>
            <a:ext cx="8229600" cy="889144"/>
          </a:xfrm>
        </p:spPr>
        <p:txBody>
          <a:bodyPr/>
          <a:lstStyle/>
          <a:p>
            <a:r>
              <a:rPr lang="zh-TW" altLang="en-US" dirty="0" smtClean="0"/>
              <a:t>學籍</a:t>
            </a:r>
            <a:endParaRPr lang="zh-TW" altLang="en-US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644062" y="790696"/>
            <a:ext cx="2749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ENR6030_</a:t>
            </a:r>
            <a:r>
              <a:rPr lang="zh-TW" altLang="en-US" dirty="0"/>
              <a:t>申請抵免學分</a:t>
            </a:r>
          </a:p>
        </p:txBody>
      </p:sp>
      <p:grpSp>
        <p:nvGrpSpPr>
          <p:cNvPr id="25" name="群組 24"/>
          <p:cNvGrpSpPr/>
          <p:nvPr/>
        </p:nvGrpSpPr>
        <p:grpSpPr>
          <a:xfrm>
            <a:off x="5463165" y="3166704"/>
            <a:ext cx="3024014" cy="1011099"/>
            <a:chOff x="3551313" y="238926"/>
            <a:chExt cx="2946448" cy="703119"/>
          </a:xfrm>
        </p:grpSpPr>
        <p:cxnSp>
          <p:nvCxnSpPr>
            <p:cNvPr id="19" name="肘形接點 18"/>
            <p:cNvCxnSpPr/>
            <p:nvPr/>
          </p:nvCxnSpPr>
          <p:spPr>
            <a:xfrm rot="5400000" flipH="1" flipV="1">
              <a:off x="6059956" y="237531"/>
              <a:ext cx="242854" cy="245643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文字方塊 19"/>
            <p:cNvSpPr txBox="1"/>
            <p:nvPr/>
          </p:nvSpPr>
          <p:spPr>
            <a:xfrm>
              <a:off x="3551313" y="492586"/>
              <a:ext cx="2946448" cy="44945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1.</a:t>
              </a:r>
              <a:r>
                <a:rPr lang="zh-TW" altLang="en-US" dirty="0" smtClean="0"/>
                <a:t>確認檢</a:t>
              </a:r>
              <a:r>
                <a:rPr lang="zh-TW" altLang="en-US" dirty="0"/>
                <a:t>附成績單</a:t>
              </a:r>
              <a:r>
                <a:rPr lang="zh-TW" altLang="en-US" dirty="0" smtClean="0"/>
                <a:t>學校資料</a:t>
              </a:r>
              <a:endParaRPr lang="en-US" altLang="zh-TW" dirty="0" smtClean="0"/>
            </a:p>
            <a:p>
              <a:r>
                <a:rPr lang="en-US" altLang="zh-TW" dirty="0"/>
                <a:t> </a:t>
              </a:r>
              <a:r>
                <a:rPr lang="zh-TW" altLang="en-US" dirty="0" smtClean="0"/>
                <a:t>  並按</a:t>
              </a:r>
              <a:r>
                <a:rPr lang="zh-TW" altLang="en-US" b="1" dirty="0" smtClean="0"/>
                <a:t>存檔</a:t>
              </a:r>
              <a:r>
                <a:rPr lang="zh-TW" altLang="en-US" dirty="0" smtClean="0"/>
                <a:t>鈕 </a:t>
              </a:r>
              <a:endParaRPr lang="zh-TW" altLang="en-US" b="1" dirty="0"/>
            </a:p>
          </p:txBody>
        </p:sp>
      </p:grp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127" y="2651974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62" y="540754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文字方塊 26"/>
          <p:cNvSpPr txBox="1"/>
          <p:nvPr/>
        </p:nvSpPr>
        <p:spPr>
          <a:xfrm>
            <a:off x="1490091" y="5574165"/>
            <a:ext cx="302401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2.</a:t>
            </a:r>
            <a:r>
              <a:rPr lang="zh-TW" altLang="en-US" dirty="0" smtClean="0"/>
              <a:t>針對</a:t>
            </a:r>
            <a:r>
              <a:rPr lang="zh-TW" altLang="en-US" dirty="0"/>
              <a:t>要抵</a:t>
            </a:r>
            <a:r>
              <a:rPr lang="zh-TW" altLang="en-US" dirty="0" smtClean="0"/>
              <a:t>免科目按</a:t>
            </a:r>
            <a:r>
              <a:rPr lang="zh-TW" altLang="en-US" b="1" dirty="0" smtClean="0"/>
              <a:t>增</a:t>
            </a:r>
            <a:r>
              <a:rPr lang="zh-TW" altLang="en-US" dirty="0" smtClean="0"/>
              <a:t>鈕</a:t>
            </a:r>
            <a:endParaRPr lang="zh-TW" altLang="en-US" dirty="0"/>
          </a:p>
        </p:txBody>
      </p:sp>
      <p:cxnSp>
        <p:nvCxnSpPr>
          <p:cNvPr id="28" name="肘形接點 27"/>
          <p:cNvCxnSpPr>
            <a:stCxn id="27" idx="1"/>
          </p:cNvCxnSpPr>
          <p:nvPr/>
        </p:nvCxnSpPr>
        <p:spPr>
          <a:xfrm rot="10800000">
            <a:off x="1120485" y="5559945"/>
            <a:ext cx="369607" cy="198886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69566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06" y="3801421"/>
            <a:ext cx="7843116" cy="2366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542" y="1160028"/>
            <a:ext cx="7894637" cy="2536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投影片編號版面配置區 1"/>
          <p:cNvSpPr>
            <a:spLocks noGrp="1"/>
          </p:cNvSpPr>
          <p:nvPr>
            <p:ph type="sldNum" sz="quarter" idx="11"/>
          </p:nvPr>
        </p:nvSpPr>
        <p:spPr>
          <a:xfrm>
            <a:off x="0" y="6440487"/>
            <a:ext cx="847364" cy="365125"/>
          </a:xfrm>
        </p:spPr>
        <p:txBody>
          <a:bodyPr vert="horz" rtlCol="0" anchor="ctr"/>
          <a:lstStyle/>
          <a:p>
            <a:fld id="{80D04DB0-B013-FD4A-B922-51E59C648802}" type="slidenum">
              <a:rPr lang="zh-TW" altLang="en-US" sz="1100">
                <a:solidFill>
                  <a:schemeClr val="tx2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pPr/>
              <a:t>15</a:t>
            </a:fld>
            <a:endParaRPr lang="zh-TW" altLang="en-US" sz="1100" dirty="0">
              <a:solidFill>
                <a:schemeClr val="tx2">
                  <a:lumMod val="75000"/>
                  <a:lumOff val="2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42168"/>
            <a:ext cx="8229600" cy="889144"/>
          </a:xfrm>
        </p:spPr>
        <p:txBody>
          <a:bodyPr/>
          <a:lstStyle/>
          <a:p>
            <a:r>
              <a:rPr lang="zh-TW" altLang="en-US" dirty="0" smtClean="0"/>
              <a:t>學籍</a:t>
            </a:r>
            <a:endParaRPr lang="zh-TW" altLang="en-US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644062" y="790696"/>
            <a:ext cx="2749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ENR6030_</a:t>
            </a:r>
            <a:r>
              <a:rPr lang="zh-TW" altLang="en-US" dirty="0"/>
              <a:t>申請抵免學分</a:t>
            </a:r>
          </a:p>
        </p:txBody>
      </p:sp>
      <p:grpSp>
        <p:nvGrpSpPr>
          <p:cNvPr id="25" name="群組 24"/>
          <p:cNvGrpSpPr/>
          <p:nvPr/>
        </p:nvGrpSpPr>
        <p:grpSpPr>
          <a:xfrm>
            <a:off x="3836008" y="1794085"/>
            <a:ext cx="4695911" cy="2007336"/>
            <a:chOff x="1965894" y="-280566"/>
            <a:chExt cx="4575461" cy="1395904"/>
          </a:xfrm>
        </p:grpSpPr>
        <p:cxnSp>
          <p:nvCxnSpPr>
            <p:cNvPr id="19" name="肘形接點 18"/>
            <p:cNvCxnSpPr/>
            <p:nvPr/>
          </p:nvCxnSpPr>
          <p:spPr>
            <a:xfrm rot="5400000" flipH="1" flipV="1">
              <a:off x="5617645" y="160350"/>
              <a:ext cx="881834" cy="1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文字方塊 19"/>
            <p:cNvSpPr txBox="1"/>
            <p:nvPr/>
          </p:nvSpPr>
          <p:spPr>
            <a:xfrm>
              <a:off x="1965894" y="280628"/>
              <a:ext cx="4575461" cy="83471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3.</a:t>
              </a:r>
              <a:r>
                <a:rPr lang="zh-TW" altLang="en-US" dirty="0" smtClean="0"/>
                <a:t>確認原修課程名稱及學分</a:t>
              </a:r>
              <a:r>
                <a:rPr lang="en-US" altLang="zh-TW" dirty="0" smtClean="0"/>
                <a:t>(</a:t>
              </a:r>
              <a:r>
                <a:rPr lang="zh-TW" altLang="en-US" dirty="0" smtClean="0"/>
                <a:t>紅色星號欄位</a:t>
              </a:r>
              <a:r>
                <a:rPr lang="en-US" altLang="zh-TW" dirty="0" smtClean="0"/>
                <a:t>)</a:t>
              </a:r>
            </a:p>
            <a:p>
              <a:r>
                <a:rPr lang="en-US" altLang="zh-TW" dirty="0"/>
                <a:t> </a:t>
              </a:r>
              <a:r>
                <a:rPr lang="en-US" altLang="zh-TW" dirty="0" smtClean="0"/>
                <a:t>  </a:t>
              </a:r>
              <a:r>
                <a:rPr lang="zh-TW" altLang="en-US" dirty="0" smtClean="0"/>
                <a:t>也可</a:t>
              </a:r>
              <a:r>
                <a:rPr lang="zh-TW" altLang="en-US" dirty="0"/>
                <a:t>按</a:t>
              </a:r>
              <a:r>
                <a:rPr lang="zh-TW" altLang="en-US" b="1" dirty="0"/>
                <a:t>查</a:t>
              </a:r>
              <a:r>
                <a:rPr lang="zh-TW" altLang="en-US" dirty="0"/>
                <a:t>鈕開</a:t>
              </a:r>
              <a:r>
                <a:rPr lang="zh-TW" altLang="en-US" dirty="0" smtClean="0"/>
                <a:t>窗帶回課程</a:t>
              </a:r>
              <a:endParaRPr lang="en-US" altLang="zh-TW" dirty="0" smtClean="0"/>
            </a:p>
            <a:p>
              <a:r>
                <a:rPr lang="en-US" altLang="zh-TW" dirty="0" smtClean="0"/>
                <a:t>4.</a:t>
              </a:r>
              <a:r>
                <a:rPr lang="zh-TW" altLang="en-US" dirty="0" smtClean="0"/>
                <a:t>按</a:t>
              </a:r>
              <a:r>
                <a:rPr lang="zh-TW" altLang="en-US" b="1" dirty="0" smtClean="0"/>
                <a:t>存檔</a:t>
              </a:r>
              <a:r>
                <a:rPr lang="zh-TW" altLang="en-US" dirty="0" smtClean="0"/>
                <a:t>鈕</a:t>
              </a:r>
              <a:r>
                <a:rPr lang="en-US" altLang="zh-TW" dirty="0" smtClean="0"/>
                <a:t>, </a:t>
              </a:r>
              <a:r>
                <a:rPr lang="zh-TW" altLang="en-US" dirty="0" smtClean="0"/>
                <a:t>新增一筆資料到畫面下方</a:t>
              </a:r>
              <a:endParaRPr lang="en-US" altLang="zh-TW" dirty="0" smtClean="0"/>
            </a:p>
            <a:p>
              <a:r>
                <a:rPr lang="en-US" altLang="zh-TW" dirty="0" smtClean="0"/>
                <a:t>5.</a:t>
              </a:r>
              <a:r>
                <a:rPr lang="zh-TW" altLang="en-US" dirty="0" smtClean="0"/>
                <a:t>按</a:t>
              </a:r>
              <a:r>
                <a:rPr lang="zh-TW" altLang="en-US" b="1" dirty="0" smtClean="0"/>
                <a:t>關閉</a:t>
              </a:r>
              <a:r>
                <a:rPr lang="zh-TW" altLang="en-US" dirty="0" smtClean="0"/>
                <a:t>鈕</a:t>
              </a:r>
              <a:endParaRPr lang="zh-TW" altLang="en-US" dirty="0"/>
            </a:p>
          </p:txBody>
        </p:sp>
      </p:grpSp>
      <p:sp>
        <p:nvSpPr>
          <p:cNvPr id="27" name="文字方塊 26"/>
          <p:cNvSpPr txBox="1"/>
          <p:nvPr/>
        </p:nvSpPr>
        <p:spPr>
          <a:xfrm>
            <a:off x="3468719" y="5084768"/>
            <a:ext cx="3910877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6.</a:t>
            </a:r>
            <a:r>
              <a:rPr lang="zh-TW" altLang="en-US" dirty="0" smtClean="0"/>
              <a:t> 顯示如下</a:t>
            </a:r>
            <a:r>
              <a:rPr lang="en-US" altLang="zh-TW" dirty="0" smtClean="0"/>
              <a:t>,</a:t>
            </a:r>
            <a:r>
              <a:rPr lang="zh-TW" altLang="en-US" dirty="0" smtClean="0"/>
              <a:t> 把要抵免科目都選完後 </a:t>
            </a:r>
            <a:r>
              <a:rPr lang="en-US" altLang="zh-TW" dirty="0" smtClean="0"/>
              <a:t>, </a:t>
            </a:r>
            <a:r>
              <a:rPr lang="zh-TW" altLang="en-US" dirty="0" smtClean="0"/>
              <a:t>記得按</a:t>
            </a:r>
            <a:r>
              <a:rPr lang="zh-TW" altLang="en-US" b="1" dirty="0" smtClean="0"/>
              <a:t>送出</a:t>
            </a:r>
            <a:r>
              <a:rPr lang="zh-TW" altLang="en-US" dirty="0"/>
              <a:t>鈕</a:t>
            </a:r>
          </a:p>
        </p:txBody>
      </p:sp>
      <p:cxnSp>
        <p:nvCxnSpPr>
          <p:cNvPr id="28" name="肘形接點 27"/>
          <p:cNvCxnSpPr>
            <a:stCxn id="27" idx="1"/>
          </p:cNvCxnSpPr>
          <p:nvPr/>
        </p:nvCxnSpPr>
        <p:spPr>
          <a:xfrm rot="10800000" flipV="1">
            <a:off x="2874831" y="5407933"/>
            <a:ext cx="593889" cy="323165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5060" y="1935051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0072" y="127539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7100" y="127539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467" y="5813737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15103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62" y="1281113"/>
            <a:ext cx="8010541" cy="429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投影片編號版面配置區 1"/>
          <p:cNvSpPr>
            <a:spLocks noGrp="1"/>
          </p:cNvSpPr>
          <p:nvPr>
            <p:ph type="sldNum" sz="quarter" idx="11"/>
          </p:nvPr>
        </p:nvSpPr>
        <p:spPr>
          <a:xfrm>
            <a:off x="0" y="6440487"/>
            <a:ext cx="847364" cy="365125"/>
          </a:xfrm>
        </p:spPr>
        <p:txBody>
          <a:bodyPr vert="horz" rtlCol="0" anchor="ctr"/>
          <a:lstStyle/>
          <a:p>
            <a:fld id="{80D04DB0-B013-FD4A-B922-51E59C648802}" type="slidenum">
              <a:rPr lang="zh-TW" altLang="en-US" sz="1100">
                <a:solidFill>
                  <a:schemeClr val="tx2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pPr/>
              <a:t>16</a:t>
            </a:fld>
            <a:endParaRPr lang="zh-TW" altLang="en-US" sz="1100" dirty="0">
              <a:solidFill>
                <a:schemeClr val="tx2">
                  <a:lumMod val="75000"/>
                  <a:lumOff val="2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42168"/>
            <a:ext cx="8229600" cy="889144"/>
          </a:xfrm>
        </p:spPr>
        <p:txBody>
          <a:bodyPr/>
          <a:lstStyle/>
          <a:p>
            <a:r>
              <a:rPr lang="zh-TW" altLang="en-US" dirty="0" smtClean="0"/>
              <a:t>學籍</a:t>
            </a:r>
            <a:endParaRPr lang="zh-TW" altLang="en-US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644062" y="790696"/>
            <a:ext cx="2749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ENR6070_</a:t>
            </a:r>
            <a:r>
              <a:rPr lang="zh-TW" altLang="en-US" dirty="0"/>
              <a:t>查詢抵免結果</a:t>
            </a:r>
          </a:p>
        </p:txBody>
      </p:sp>
      <p:grpSp>
        <p:nvGrpSpPr>
          <p:cNvPr id="25" name="群組 24"/>
          <p:cNvGrpSpPr/>
          <p:nvPr/>
        </p:nvGrpSpPr>
        <p:grpSpPr>
          <a:xfrm>
            <a:off x="3595782" y="5021004"/>
            <a:ext cx="2817896" cy="897703"/>
            <a:chOff x="2797181" y="636608"/>
            <a:chExt cx="3039047" cy="897703"/>
          </a:xfrm>
        </p:grpSpPr>
        <p:cxnSp>
          <p:nvCxnSpPr>
            <p:cNvPr id="19" name="肘形接點 18"/>
            <p:cNvCxnSpPr/>
            <p:nvPr/>
          </p:nvCxnSpPr>
          <p:spPr>
            <a:xfrm rot="16200000" flipV="1">
              <a:off x="3924641" y="786672"/>
              <a:ext cx="542127" cy="241999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文字方塊 19"/>
            <p:cNvSpPr txBox="1"/>
            <p:nvPr/>
          </p:nvSpPr>
          <p:spPr>
            <a:xfrm>
              <a:off x="2797181" y="1164979"/>
              <a:ext cx="3039047" cy="36933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zh-TW" altLang="en-US" dirty="0" smtClean="0"/>
                <a:t>審核過後可查到抵免結果</a:t>
              </a:r>
              <a:endParaRPr lang="en-US" altLang="zh-TW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10969566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63" y="1214438"/>
            <a:ext cx="8041290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投影片編號版面配置區 1"/>
          <p:cNvSpPr>
            <a:spLocks noGrp="1"/>
          </p:cNvSpPr>
          <p:nvPr>
            <p:ph type="sldNum" sz="quarter" idx="11"/>
          </p:nvPr>
        </p:nvSpPr>
        <p:spPr>
          <a:xfrm>
            <a:off x="0" y="6440487"/>
            <a:ext cx="847364" cy="365125"/>
          </a:xfrm>
        </p:spPr>
        <p:txBody>
          <a:bodyPr vert="horz" rtlCol="0" anchor="ctr"/>
          <a:lstStyle/>
          <a:p>
            <a:fld id="{80D04DB0-B013-FD4A-B922-51E59C648802}" type="slidenum">
              <a:rPr lang="zh-TW" altLang="en-US" sz="1100">
                <a:solidFill>
                  <a:schemeClr val="tx2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pPr/>
              <a:t>17</a:t>
            </a:fld>
            <a:endParaRPr lang="zh-TW" altLang="en-US" sz="1100" dirty="0">
              <a:solidFill>
                <a:schemeClr val="tx2">
                  <a:lumMod val="75000"/>
                  <a:lumOff val="2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42168"/>
            <a:ext cx="8229600" cy="889144"/>
          </a:xfrm>
        </p:spPr>
        <p:txBody>
          <a:bodyPr/>
          <a:lstStyle/>
          <a:p>
            <a:r>
              <a:rPr lang="zh-TW" altLang="en-US" dirty="0" smtClean="0"/>
              <a:t>學籍</a:t>
            </a:r>
            <a:endParaRPr lang="zh-TW" altLang="en-US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644062" y="790696"/>
            <a:ext cx="2749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ENRG010_</a:t>
            </a:r>
            <a:r>
              <a:rPr lang="zh-TW" altLang="en-US" dirty="0"/>
              <a:t>查詢畢業資格</a:t>
            </a:r>
          </a:p>
        </p:txBody>
      </p:sp>
      <p:grpSp>
        <p:nvGrpSpPr>
          <p:cNvPr id="25" name="群組 24"/>
          <p:cNvGrpSpPr/>
          <p:nvPr/>
        </p:nvGrpSpPr>
        <p:grpSpPr>
          <a:xfrm>
            <a:off x="3827324" y="3404040"/>
            <a:ext cx="3364078" cy="1701705"/>
            <a:chOff x="2308280" y="892505"/>
            <a:chExt cx="3039047" cy="1701705"/>
          </a:xfrm>
        </p:grpSpPr>
        <p:cxnSp>
          <p:nvCxnSpPr>
            <p:cNvPr id="19" name="肘形接點 18"/>
            <p:cNvCxnSpPr/>
            <p:nvPr/>
          </p:nvCxnSpPr>
          <p:spPr>
            <a:xfrm rot="16200000" flipV="1">
              <a:off x="3597093" y="974491"/>
              <a:ext cx="501378" cy="337406"/>
            </a:xfrm>
            <a:prstGeom prst="bentConnector3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文字方塊 19"/>
            <p:cNvSpPr txBox="1"/>
            <p:nvPr/>
          </p:nvSpPr>
          <p:spPr>
            <a:xfrm>
              <a:off x="2308280" y="1393881"/>
              <a:ext cx="3039047" cy="120032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zh-TW" altLang="en-US" dirty="0" smtClean="0"/>
                <a:t>進入頁面可查到學生所修課程及對應課程計畫表狀況</a:t>
              </a:r>
              <a:endParaRPr lang="en-US" altLang="zh-TW" dirty="0" smtClean="0"/>
            </a:p>
            <a:p>
              <a:r>
                <a:rPr lang="en-US" altLang="zh-TW" dirty="0" smtClean="0"/>
                <a:t>(</a:t>
              </a:r>
              <a:r>
                <a:rPr lang="zh-TW" altLang="en-US" dirty="0" smtClean="0"/>
                <a:t>入學年</a:t>
              </a:r>
              <a:r>
                <a:rPr lang="en-US" altLang="zh-TW" dirty="0" smtClean="0"/>
                <a:t>&gt;100</a:t>
              </a:r>
              <a:r>
                <a:rPr lang="zh-TW" altLang="en-US" dirty="0" smtClean="0"/>
                <a:t>才可查到</a:t>
              </a:r>
              <a:r>
                <a:rPr lang="en-US" altLang="zh-TW" dirty="0" smtClean="0"/>
                <a:t>)</a:t>
              </a:r>
            </a:p>
            <a:p>
              <a:r>
                <a:rPr lang="en-US" altLang="zh-TW" dirty="0" smtClean="0"/>
                <a:t>1.</a:t>
              </a:r>
              <a:r>
                <a:rPr lang="zh-TW" altLang="en-US" dirty="0" smtClean="0"/>
                <a:t>按</a:t>
              </a:r>
              <a:r>
                <a:rPr lang="zh-TW" altLang="en-US" b="1" dirty="0" smtClean="0"/>
                <a:t>查詢操行成績</a:t>
              </a:r>
              <a:r>
                <a:rPr lang="zh-TW" altLang="en-US" dirty="0"/>
                <a:t>可查</a:t>
              </a:r>
              <a:r>
                <a:rPr lang="zh-TW" altLang="en-US" dirty="0" smtClean="0"/>
                <a:t>操行</a:t>
              </a:r>
              <a:endParaRPr lang="zh-TW" altLang="en-US" dirty="0"/>
            </a:p>
          </p:txBody>
        </p:sp>
      </p:grp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3673" y="1306132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10084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630" y="1233008"/>
            <a:ext cx="7969184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投影片編號版面配置區 1"/>
          <p:cNvSpPr>
            <a:spLocks noGrp="1"/>
          </p:cNvSpPr>
          <p:nvPr>
            <p:ph type="sldNum" sz="quarter" idx="11"/>
          </p:nvPr>
        </p:nvSpPr>
        <p:spPr>
          <a:xfrm>
            <a:off x="0" y="6440487"/>
            <a:ext cx="847364" cy="365125"/>
          </a:xfrm>
        </p:spPr>
        <p:txBody>
          <a:bodyPr vert="horz" rtlCol="0" anchor="ctr"/>
          <a:lstStyle/>
          <a:p>
            <a:fld id="{80D04DB0-B013-FD4A-B922-51E59C648802}" type="slidenum">
              <a:rPr lang="zh-TW" altLang="en-US" sz="1100">
                <a:solidFill>
                  <a:schemeClr val="tx2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pPr/>
              <a:t>18</a:t>
            </a:fld>
            <a:endParaRPr lang="zh-TW" altLang="en-US" sz="1100" dirty="0">
              <a:solidFill>
                <a:schemeClr val="tx2">
                  <a:lumMod val="75000"/>
                  <a:lumOff val="2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42168"/>
            <a:ext cx="8229600" cy="889144"/>
          </a:xfrm>
        </p:spPr>
        <p:txBody>
          <a:bodyPr/>
          <a:lstStyle/>
          <a:p>
            <a:r>
              <a:rPr lang="zh-TW" altLang="en-US" dirty="0" smtClean="0"/>
              <a:t>學籍</a:t>
            </a:r>
            <a:endParaRPr lang="zh-TW" altLang="en-US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644062" y="790696"/>
            <a:ext cx="3031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ENRC030_ </a:t>
            </a:r>
            <a:r>
              <a:rPr lang="zh-TW" altLang="en-US" dirty="0"/>
              <a:t>申請補發學生證</a:t>
            </a:r>
          </a:p>
        </p:txBody>
      </p:sp>
      <p:grpSp>
        <p:nvGrpSpPr>
          <p:cNvPr id="25" name="群組 24"/>
          <p:cNvGrpSpPr/>
          <p:nvPr/>
        </p:nvGrpSpPr>
        <p:grpSpPr>
          <a:xfrm>
            <a:off x="2392829" y="3598753"/>
            <a:ext cx="4693175" cy="1632124"/>
            <a:chOff x="1977844" y="2482677"/>
            <a:chExt cx="4693175" cy="1632124"/>
          </a:xfrm>
        </p:grpSpPr>
        <p:cxnSp>
          <p:nvCxnSpPr>
            <p:cNvPr id="19" name="肘形接點 18"/>
            <p:cNvCxnSpPr/>
            <p:nvPr/>
          </p:nvCxnSpPr>
          <p:spPr>
            <a:xfrm rot="16200000" flipV="1">
              <a:off x="3668191" y="2500432"/>
              <a:ext cx="673995" cy="638486"/>
            </a:xfrm>
            <a:prstGeom prst="bentConnector3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文字方塊 19"/>
            <p:cNvSpPr txBox="1"/>
            <p:nvPr/>
          </p:nvSpPr>
          <p:spPr>
            <a:xfrm>
              <a:off x="1977844" y="3191471"/>
              <a:ext cx="4693175" cy="92333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1.</a:t>
              </a:r>
              <a:r>
                <a:rPr lang="zh-TW" altLang="en-US" dirty="0" smtClean="0"/>
                <a:t>輸入聯絡電話及補發原因</a:t>
              </a:r>
              <a:endParaRPr lang="en-US" altLang="zh-TW" dirty="0" smtClean="0"/>
            </a:p>
            <a:p>
              <a:r>
                <a:rPr lang="en-US" altLang="zh-TW" dirty="0" smtClean="0"/>
                <a:t>2.</a:t>
              </a:r>
              <a:r>
                <a:rPr lang="zh-TW" altLang="en-US" dirty="0" smtClean="0"/>
                <a:t>按</a:t>
              </a:r>
              <a:r>
                <a:rPr lang="zh-TW" altLang="en-US" b="1" dirty="0" smtClean="0"/>
                <a:t>申請</a:t>
              </a:r>
              <a:r>
                <a:rPr lang="zh-TW" altLang="en-US" dirty="0" smtClean="0"/>
                <a:t>鈕</a:t>
              </a:r>
              <a:endParaRPr lang="en-US" altLang="zh-TW" dirty="0" smtClean="0"/>
            </a:p>
            <a:p>
              <a:r>
                <a:rPr lang="en-US" altLang="zh-TW" dirty="0" smtClean="0"/>
                <a:t>(</a:t>
              </a:r>
              <a:r>
                <a:rPr lang="zh-TW" altLang="en-US" dirty="0" smtClean="0"/>
                <a:t>已申請過要再列印</a:t>
              </a:r>
              <a:r>
                <a:rPr lang="en-US" altLang="zh-TW" dirty="0" smtClean="0"/>
                <a:t>, </a:t>
              </a:r>
              <a:r>
                <a:rPr lang="zh-TW" altLang="en-US" dirty="0" smtClean="0"/>
                <a:t>按鈕會變成</a:t>
              </a:r>
              <a:r>
                <a:rPr lang="zh-TW" altLang="en-US" b="1" dirty="0" smtClean="0"/>
                <a:t>補印申請單</a:t>
              </a:r>
              <a:r>
                <a:rPr lang="en-US" altLang="zh-TW" dirty="0" smtClean="0"/>
                <a:t>)</a:t>
              </a:r>
              <a:endParaRPr lang="zh-TW" altLang="en-US" dirty="0"/>
            </a:p>
          </p:txBody>
        </p:sp>
      </p:grp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638" y="2982042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1255402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23760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54" y="1938765"/>
            <a:ext cx="8260597" cy="4741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D04DB0-B013-FD4A-B922-51E59C648802}" type="slidenum">
              <a:rPr lang="zh-TW" altLang="en-US" smtClean="0"/>
              <a:pPr/>
              <a:t>1</a:t>
            </a:fld>
            <a:endParaRPr lang="zh-TW" altLang="en-US" dirty="0"/>
          </a:p>
        </p:txBody>
      </p:sp>
      <p:sp>
        <p:nvSpPr>
          <p:cNvPr id="5" name="標題 1"/>
          <p:cNvSpPr>
            <a:spLocks noGrp="1"/>
          </p:cNvSpPr>
          <p:nvPr>
            <p:ph type="title" idx="4294967295"/>
          </p:nvPr>
        </p:nvSpPr>
        <p:spPr>
          <a:xfrm>
            <a:off x="179388" y="115888"/>
            <a:ext cx="8713787" cy="868362"/>
          </a:xfrm>
        </p:spPr>
        <p:txBody>
          <a:bodyPr/>
          <a:lstStyle/>
          <a:p>
            <a:pPr>
              <a:defRPr/>
            </a:pPr>
            <a:r>
              <a:rPr lang="zh-TW" altLang="en-US" sz="4000" b="1" dirty="0" smtClean="0">
                <a:solidFill>
                  <a:schemeClr val="tx2">
                    <a:lumMod val="75000"/>
                  </a:schemeClr>
                </a:solidFill>
              </a:rPr>
              <a:t>系統登入</a:t>
            </a:r>
            <a:endParaRPr lang="zh-TW" altLang="en-US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文字方塊 4"/>
          <p:cNvSpPr txBox="1">
            <a:spLocks noChangeArrowheads="1"/>
          </p:cNvSpPr>
          <p:nvPr/>
        </p:nvSpPr>
        <p:spPr bwMode="auto">
          <a:xfrm>
            <a:off x="309424" y="923763"/>
            <a:ext cx="8354127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ts val="1200"/>
              </a:spcBef>
            </a:pP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開啟瀏覽器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連結校務資訊系統簽入。</a:t>
            </a:r>
            <a:endParaRPr lang="en-US" altLang="zh-TW" sz="2400" dirty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ts val="1200"/>
              </a:spcBef>
            </a:pP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en-US" altLang="zh-TW" sz="2400" b="1" dirty="0">
                <a:latin typeface="標楷體" pitchFamily="65" charset="-120"/>
                <a:ea typeface="標楷體" pitchFamily="65" charset="-120"/>
                <a:hlinkClick r:id="rId3"/>
              </a:rPr>
              <a:t>http</a:t>
            </a:r>
            <a:r>
              <a:rPr lang="en-US" altLang="zh-TW" sz="2400" b="1" dirty="0" smtClean="0">
                <a:latin typeface="標楷體" pitchFamily="65" charset="-120"/>
                <a:ea typeface="標楷體" pitchFamily="65" charset="-120"/>
                <a:hlinkClick r:id="rId3"/>
              </a:rPr>
              <a:t>://192.83.181.75</a:t>
            </a:r>
            <a:r>
              <a:rPr lang="en-US" altLang="zh-TW" sz="2400" b="1" dirty="0">
                <a:latin typeface="標楷體" pitchFamily="65" charset="-120"/>
                <a:ea typeface="標楷體" pitchFamily="65" charset="-120"/>
                <a:hlinkClick r:id="rId3"/>
              </a:rPr>
              <a:t>//</a:t>
            </a:r>
            <a:r>
              <a:rPr lang="en-US" altLang="zh-TW" sz="2400" b="1" dirty="0" smtClean="0">
                <a:latin typeface="標楷體" pitchFamily="65" charset="-120"/>
                <a:ea typeface="標楷體" pitchFamily="65" charset="-120"/>
                <a:hlinkClick r:id="rId3"/>
              </a:rPr>
              <a:t>NTSU</a:t>
            </a:r>
            <a:r>
              <a:rPr lang="en-US" altLang="zh-TW" sz="24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測試</a:t>
            </a:r>
            <a:r>
              <a:rPr lang="zh-TW" altLang="zh-TW" sz="24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機</a:t>
            </a:r>
            <a:r>
              <a:rPr lang="en-US" altLang="zh-TW" sz="24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sz="24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文字方塊 4"/>
          <p:cNvSpPr txBox="1">
            <a:spLocks noChangeArrowheads="1"/>
          </p:cNvSpPr>
          <p:nvPr/>
        </p:nvSpPr>
        <p:spPr bwMode="auto">
          <a:xfrm>
            <a:off x="5810385" y="4312737"/>
            <a:ext cx="2388218" cy="1261884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000" dirty="0"/>
              <a:t>1</a:t>
            </a:r>
            <a:r>
              <a:rPr lang="en-US" altLang="zh-TW" sz="2000" dirty="0" smtClean="0"/>
              <a:t>.</a:t>
            </a:r>
            <a:r>
              <a:rPr lang="zh-TW" altLang="en-US" sz="2000" dirty="0">
                <a:sym typeface="Wingdings" pitchFamily="2" charset="2"/>
              </a:rPr>
              <a:t>輸入</a:t>
            </a:r>
            <a:r>
              <a:rPr lang="en-US" altLang="zh-TW" sz="2000" dirty="0" smtClean="0">
                <a:sym typeface="Wingdings" pitchFamily="2" charset="2"/>
              </a:rPr>
              <a:t>[</a:t>
            </a:r>
            <a:r>
              <a:rPr lang="zh-TW" altLang="en-US" sz="2000" dirty="0">
                <a:sym typeface="Wingdings" pitchFamily="2" charset="2"/>
              </a:rPr>
              <a:t>帳號</a:t>
            </a:r>
            <a:r>
              <a:rPr lang="en-US" altLang="zh-TW" sz="2000" dirty="0" smtClean="0">
                <a:sym typeface="Wingdings" pitchFamily="2" charset="2"/>
              </a:rPr>
              <a:t>]/[</a:t>
            </a:r>
            <a:r>
              <a:rPr lang="zh-TW" altLang="en-US" sz="2000" dirty="0" smtClean="0">
                <a:sym typeface="Wingdings" pitchFamily="2" charset="2"/>
              </a:rPr>
              <a:t>密碼</a:t>
            </a:r>
            <a:r>
              <a:rPr lang="en-US" altLang="zh-TW" sz="2000" dirty="0">
                <a:sym typeface="Wingdings" pitchFamily="2" charset="2"/>
              </a:rPr>
              <a:t>]</a:t>
            </a:r>
          </a:p>
          <a:p>
            <a:pPr eaLnBrk="1" hangingPunct="1"/>
            <a:r>
              <a:rPr lang="en-US" altLang="zh-TW" sz="1600" smtClean="0">
                <a:sym typeface="Wingdings" pitchFamily="2" charset="2"/>
              </a:rPr>
              <a:t>1035001/</a:t>
            </a:r>
            <a:endParaRPr lang="en-US" altLang="zh-TW" sz="1600" dirty="0">
              <a:sym typeface="Wingdings" pitchFamily="2" charset="2"/>
            </a:endParaRPr>
          </a:p>
          <a:p>
            <a:pPr eaLnBrk="1" hangingPunct="1"/>
            <a:endParaRPr lang="en-US" altLang="zh-TW" sz="2000" dirty="0" smtClean="0">
              <a:sym typeface="Wingdings" pitchFamily="2" charset="2"/>
            </a:endParaRPr>
          </a:p>
          <a:p>
            <a:pPr eaLnBrk="1" hangingPunct="1"/>
            <a:r>
              <a:rPr lang="en-US" altLang="zh-TW" sz="2000" dirty="0" smtClean="0">
                <a:sym typeface="Wingdings" pitchFamily="2" charset="2"/>
              </a:rPr>
              <a:t>2.</a:t>
            </a:r>
            <a:r>
              <a:rPr lang="zh-TW" altLang="en-US" sz="2000" dirty="0">
                <a:sym typeface="Wingdings" pitchFamily="2" charset="2"/>
              </a:rPr>
              <a:t>按</a:t>
            </a:r>
            <a:r>
              <a:rPr lang="en-US" altLang="zh-TW" sz="2000" dirty="0">
                <a:sym typeface="Wingdings" pitchFamily="2" charset="2"/>
              </a:rPr>
              <a:t>[</a:t>
            </a:r>
            <a:r>
              <a:rPr lang="zh-TW" altLang="en-US" sz="2000" dirty="0">
                <a:sym typeface="Wingdings" pitchFamily="2" charset="2"/>
              </a:rPr>
              <a:t>登入</a:t>
            </a:r>
            <a:r>
              <a:rPr lang="en-US" altLang="zh-TW" sz="2000" dirty="0">
                <a:sym typeface="Wingdings" pitchFamily="2" charset="2"/>
              </a:rPr>
              <a:t>]</a:t>
            </a:r>
            <a:r>
              <a:rPr lang="zh-TW" altLang="en-US" sz="2000" dirty="0" smtClean="0">
                <a:sym typeface="Wingdings" pitchFamily="2" charset="2"/>
              </a:rPr>
              <a:t>鈕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9070308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1"/>
          <p:cNvSpPr>
            <a:spLocks noGrp="1"/>
          </p:cNvSpPr>
          <p:nvPr>
            <p:ph type="sldNum" sz="quarter" idx="11"/>
          </p:nvPr>
        </p:nvSpPr>
        <p:spPr>
          <a:xfrm>
            <a:off x="0" y="6440487"/>
            <a:ext cx="847364" cy="365125"/>
          </a:xfrm>
        </p:spPr>
        <p:txBody>
          <a:bodyPr vert="horz" rtlCol="0" anchor="ctr"/>
          <a:lstStyle/>
          <a:p>
            <a:fld id="{80D04DB0-B013-FD4A-B922-51E59C648802}" type="slidenum">
              <a:rPr lang="zh-TW" altLang="en-US" sz="1100">
                <a:solidFill>
                  <a:schemeClr val="tx2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pPr/>
              <a:t>19</a:t>
            </a:fld>
            <a:endParaRPr lang="zh-TW" altLang="en-US" sz="1100" dirty="0">
              <a:solidFill>
                <a:schemeClr val="tx2">
                  <a:lumMod val="75000"/>
                  <a:lumOff val="2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42168"/>
            <a:ext cx="8229600" cy="889144"/>
          </a:xfrm>
        </p:spPr>
        <p:txBody>
          <a:bodyPr/>
          <a:lstStyle/>
          <a:p>
            <a:r>
              <a:rPr lang="zh-TW" altLang="en-US" dirty="0" smtClean="0"/>
              <a:t>學籍</a:t>
            </a:r>
            <a:endParaRPr lang="zh-TW" altLang="en-US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644062" y="790696"/>
            <a:ext cx="3890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ENRC070_</a:t>
            </a:r>
            <a:r>
              <a:rPr lang="zh-TW" altLang="en-US" dirty="0"/>
              <a:t>查詢學生證補發申請記錄</a:t>
            </a:r>
          </a:p>
        </p:txBody>
      </p:sp>
      <p:grpSp>
        <p:nvGrpSpPr>
          <p:cNvPr id="25" name="群組 24"/>
          <p:cNvGrpSpPr/>
          <p:nvPr/>
        </p:nvGrpSpPr>
        <p:grpSpPr>
          <a:xfrm>
            <a:off x="3125923" y="4321936"/>
            <a:ext cx="2817896" cy="897703"/>
            <a:chOff x="2797181" y="636608"/>
            <a:chExt cx="3039047" cy="897703"/>
          </a:xfrm>
        </p:grpSpPr>
        <p:cxnSp>
          <p:nvCxnSpPr>
            <p:cNvPr id="19" name="肘形接點 18"/>
            <p:cNvCxnSpPr/>
            <p:nvPr/>
          </p:nvCxnSpPr>
          <p:spPr>
            <a:xfrm rot="16200000" flipV="1">
              <a:off x="3924641" y="786672"/>
              <a:ext cx="542127" cy="241999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文字方塊 19"/>
            <p:cNvSpPr txBox="1"/>
            <p:nvPr/>
          </p:nvSpPr>
          <p:spPr>
            <a:xfrm>
              <a:off x="2797181" y="1164979"/>
              <a:ext cx="3039047" cy="36933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zh-TW" altLang="en-US" dirty="0"/>
                <a:t>查詢學生證補發申請記錄</a:t>
              </a:r>
            </a:p>
          </p:txBody>
        </p:sp>
      </p:grp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80" y="1273936"/>
            <a:ext cx="793245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30224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1"/>
          <p:cNvSpPr>
            <a:spLocks noGrp="1"/>
          </p:cNvSpPr>
          <p:nvPr>
            <p:ph type="sldNum" sz="quarter" idx="11"/>
          </p:nvPr>
        </p:nvSpPr>
        <p:spPr>
          <a:xfrm>
            <a:off x="0" y="6440487"/>
            <a:ext cx="847364" cy="365125"/>
          </a:xfrm>
        </p:spPr>
        <p:txBody>
          <a:bodyPr vert="horz" rtlCol="0" anchor="ctr"/>
          <a:lstStyle/>
          <a:p>
            <a:fld id="{80D04DB0-B013-FD4A-B922-51E59C648802}" type="slidenum">
              <a:rPr lang="zh-TW" altLang="en-US" sz="1100">
                <a:solidFill>
                  <a:schemeClr val="tx2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pPr/>
              <a:t>20</a:t>
            </a:fld>
            <a:endParaRPr lang="zh-TW" altLang="en-US" sz="1100" dirty="0">
              <a:solidFill>
                <a:schemeClr val="tx2">
                  <a:lumMod val="75000"/>
                  <a:lumOff val="2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42168"/>
            <a:ext cx="8229600" cy="889144"/>
          </a:xfrm>
        </p:spPr>
        <p:txBody>
          <a:bodyPr/>
          <a:lstStyle/>
          <a:p>
            <a:r>
              <a:rPr lang="zh-TW" altLang="en-US" dirty="0" smtClean="0"/>
              <a:t>選課</a:t>
            </a:r>
            <a:endParaRPr lang="zh-TW" altLang="en-US" dirty="0"/>
          </a:p>
        </p:txBody>
      </p:sp>
      <p:grpSp>
        <p:nvGrpSpPr>
          <p:cNvPr id="5" name="群組 4"/>
          <p:cNvGrpSpPr/>
          <p:nvPr/>
        </p:nvGrpSpPr>
        <p:grpSpPr>
          <a:xfrm>
            <a:off x="440078" y="1137286"/>
            <a:ext cx="8387748" cy="4069748"/>
            <a:chOff x="440078" y="1137286"/>
            <a:chExt cx="8387748" cy="4069748"/>
          </a:xfrm>
        </p:grpSpPr>
        <p:sp>
          <p:nvSpPr>
            <p:cNvPr id="18" name="圓角矩形 41"/>
            <p:cNvSpPr/>
            <p:nvPr/>
          </p:nvSpPr>
          <p:spPr bwMode="auto">
            <a:xfrm>
              <a:off x="3399396" y="1506618"/>
              <a:ext cx="2312987" cy="720725"/>
            </a:xfrm>
            <a:prstGeom prst="roundRect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b="1" dirty="0">
                  <a:solidFill>
                    <a:schemeClr val="tx1"/>
                  </a:solidFill>
                  <a:latin typeface="Arial" pitchFamily="34" charset="0"/>
                </a:rPr>
                <a:t>TKE2040</a:t>
              </a:r>
              <a:r>
                <a:rPr lang="zh-TW" altLang="en-US" b="1" dirty="0">
                  <a:solidFill>
                    <a:schemeClr val="tx1"/>
                  </a:solidFill>
                  <a:latin typeface="Arial" pitchFamily="34" charset="0"/>
                </a:rPr>
                <a:t>學生線上填寫人工加選</a:t>
              </a:r>
              <a:endParaRPr lang="en-US" altLang="zh-TW" b="1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0" name="向右箭號 19"/>
            <p:cNvSpPr/>
            <p:nvPr/>
          </p:nvSpPr>
          <p:spPr bwMode="auto">
            <a:xfrm rot="5400000">
              <a:off x="4404384" y="2371070"/>
              <a:ext cx="431800" cy="252412"/>
            </a:xfrm>
            <a:prstGeom prst="rightArrow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22" name="圓角矩形 41"/>
            <p:cNvSpPr/>
            <p:nvPr/>
          </p:nvSpPr>
          <p:spPr bwMode="auto">
            <a:xfrm>
              <a:off x="440078" y="1506618"/>
              <a:ext cx="2312987" cy="720725"/>
            </a:xfrm>
            <a:prstGeom prst="roundRect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b="1" dirty="0">
                  <a:solidFill>
                    <a:schemeClr val="tx1"/>
                  </a:solidFill>
                  <a:latin typeface="Arial" pitchFamily="34" charset="0"/>
                </a:rPr>
                <a:t>TKE2011</a:t>
              </a:r>
            </a:p>
            <a:p>
              <a:pPr algn="ctr">
                <a:defRPr/>
              </a:pPr>
              <a:r>
                <a:rPr lang="zh-TW" altLang="en-US" b="1" dirty="0">
                  <a:solidFill>
                    <a:schemeClr val="tx1"/>
                  </a:solidFill>
                  <a:latin typeface="Arial" pitchFamily="34" charset="0"/>
                </a:rPr>
                <a:t>線上即時加退選</a:t>
              </a:r>
              <a:endParaRPr lang="en-US" altLang="zh-TW" b="1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34" name="圓角矩形 41"/>
            <p:cNvSpPr/>
            <p:nvPr/>
          </p:nvSpPr>
          <p:spPr bwMode="auto">
            <a:xfrm>
              <a:off x="4620284" y="4486309"/>
              <a:ext cx="2312987" cy="720725"/>
            </a:xfrm>
            <a:prstGeom prst="roundRect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b="1" dirty="0">
                  <a:solidFill>
                    <a:schemeClr val="tx1"/>
                  </a:solidFill>
                  <a:latin typeface="Arial" pitchFamily="34" charset="0"/>
                </a:rPr>
                <a:t>TKE2240</a:t>
              </a:r>
              <a:r>
                <a:rPr lang="zh-TW" altLang="en-US" b="1" dirty="0" smtClean="0">
                  <a:solidFill>
                    <a:schemeClr val="tx1"/>
                  </a:solidFill>
                  <a:latin typeface="Arial" pitchFamily="34" charset="0"/>
                </a:rPr>
                <a:t>學生</a:t>
              </a:r>
              <a:r>
                <a:rPr lang="zh-TW" altLang="en-US" b="1" dirty="0">
                  <a:solidFill>
                    <a:schemeClr val="tx1"/>
                  </a:solidFill>
                  <a:latin typeface="Arial" pitchFamily="34" charset="0"/>
                </a:rPr>
                <a:t>個人選課清單課表列印</a:t>
              </a:r>
              <a:endParaRPr lang="en-US" altLang="zh-TW" b="1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32" name="圓角矩形 41"/>
            <p:cNvSpPr/>
            <p:nvPr/>
          </p:nvSpPr>
          <p:spPr bwMode="auto">
            <a:xfrm>
              <a:off x="3399396" y="2762622"/>
              <a:ext cx="2312987" cy="720725"/>
            </a:xfrm>
            <a:prstGeom prst="roundRect">
              <a:avLst/>
            </a:prstGeom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b="1" dirty="0" smtClean="0">
                  <a:solidFill>
                    <a:schemeClr val="tx1"/>
                  </a:solidFill>
                  <a:latin typeface="Arial" pitchFamily="34" charset="0"/>
                </a:rPr>
                <a:t>TKE1110</a:t>
              </a:r>
              <a:r>
                <a:rPr lang="zh-TW" altLang="en-US" b="1" dirty="0" smtClean="0">
                  <a:solidFill>
                    <a:schemeClr val="tx1"/>
                  </a:solidFill>
                  <a:latin typeface="Arial" pitchFamily="34" charset="0"/>
                </a:rPr>
                <a:t>人工</a:t>
              </a:r>
              <a:r>
                <a:rPr lang="zh-TW" altLang="en-US" b="1" dirty="0">
                  <a:solidFill>
                    <a:schemeClr val="tx1"/>
                  </a:solidFill>
                  <a:latin typeface="Arial" pitchFamily="34" charset="0"/>
                </a:rPr>
                <a:t>加選整批審核作業</a:t>
              </a:r>
              <a:endParaRPr lang="en-US" altLang="zh-TW" b="1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36" name="文字方塊 35"/>
            <p:cNvSpPr txBox="1"/>
            <p:nvPr/>
          </p:nvSpPr>
          <p:spPr>
            <a:xfrm>
              <a:off x="4195403" y="113728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dirty="0" smtClean="0"/>
                <a:t>學生</a:t>
              </a:r>
              <a:endParaRPr lang="zh-TW" altLang="en-US" dirty="0"/>
            </a:p>
          </p:txBody>
        </p:sp>
        <p:sp>
          <p:nvSpPr>
            <p:cNvPr id="2" name="矩形 1"/>
            <p:cNvSpPr/>
            <p:nvPr/>
          </p:nvSpPr>
          <p:spPr>
            <a:xfrm>
              <a:off x="5637676" y="2913098"/>
              <a:ext cx="87716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dirty="0"/>
                <a:t>教務處</a:t>
              </a:r>
            </a:p>
          </p:txBody>
        </p:sp>
        <p:sp>
          <p:nvSpPr>
            <p:cNvPr id="28" name="圓角矩形 41"/>
            <p:cNvSpPr/>
            <p:nvPr/>
          </p:nvSpPr>
          <p:spPr bwMode="auto">
            <a:xfrm>
              <a:off x="6514838" y="2737402"/>
              <a:ext cx="2312987" cy="720725"/>
            </a:xfrm>
            <a:prstGeom prst="roundRect">
              <a:avLst/>
            </a:prstGeom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b="1" dirty="0" smtClean="0">
                  <a:solidFill>
                    <a:schemeClr val="tx1"/>
                  </a:solidFill>
                  <a:latin typeface="Arial" pitchFamily="34" charset="0"/>
                </a:rPr>
                <a:t>TKE1120</a:t>
              </a:r>
              <a:r>
                <a:rPr lang="zh-TW" altLang="en-US" b="1" dirty="0" smtClean="0">
                  <a:solidFill>
                    <a:schemeClr val="tx1"/>
                  </a:solidFill>
                  <a:latin typeface="Arial" pitchFamily="34" charset="0"/>
                </a:rPr>
                <a:t>期中</a:t>
              </a:r>
              <a:r>
                <a:rPr lang="zh-TW" altLang="en-US" b="1" dirty="0">
                  <a:solidFill>
                    <a:schemeClr val="tx1"/>
                  </a:solidFill>
                  <a:latin typeface="Arial" pitchFamily="34" charset="0"/>
                </a:rPr>
                <a:t>退選整批審核作業</a:t>
              </a:r>
              <a:endParaRPr lang="en-US" altLang="zh-TW" b="1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9" name="圓角矩形 41"/>
            <p:cNvSpPr/>
            <p:nvPr/>
          </p:nvSpPr>
          <p:spPr bwMode="auto">
            <a:xfrm>
              <a:off x="6514839" y="1506618"/>
              <a:ext cx="2312987" cy="720725"/>
            </a:xfrm>
            <a:prstGeom prst="roundRect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b="1" dirty="0" smtClean="0">
                  <a:solidFill>
                    <a:schemeClr val="tx1"/>
                  </a:solidFill>
                  <a:latin typeface="Arial" pitchFamily="34" charset="0"/>
                </a:rPr>
                <a:t>TKE2050</a:t>
              </a:r>
              <a:r>
                <a:rPr lang="zh-TW" altLang="en-US" b="1" dirty="0">
                  <a:solidFill>
                    <a:schemeClr val="tx1"/>
                  </a:solidFill>
                  <a:latin typeface="Arial" pitchFamily="34" charset="0"/>
                </a:rPr>
                <a:t>學生線上填寫期中退選</a:t>
              </a:r>
              <a:endParaRPr lang="en-US" altLang="zh-TW" b="1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30" name="向右箭號 29"/>
            <p:cNvSpPr/>
            <p:nvPr/>
          </p:nvSpPr>
          <p:spPr bwMode="auto">
            <a:xfrm rot="5400000">
              <a:off x="7574337" y="2371070"/>
              <a:ext cx="431800" cy="252412"/>
            </a:xfrm>
            <a:prstGeom prst="rightArrow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31" name="向右箭號 30"/>
            <p:cNvSpPr/>
            <p:nvPr/>
          </p:nvSpPr>
          <p:spPr bwMode="auto">
            <a:xfrm rot="5400000">
              <a:off x="4203985" y="3905505"/>
              <a:ext cx="832598" cy="252412"/>
            </a:xfrm>
            <a:prstGeom prst="rightArrow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33" name="向右箭號 32"/>
            <p:cNvSpPr/>
            <p:nvPr/>
          </p:nvSpPr>
          <p:spPr bwMode="auto">
            <a:xfrm rot="2652644">
              <a:off x="1271840" y="3326025"/>
              <a:ext cx="2697437" cy="252414"/>
            </a:xfrm>
            <a:prstGeom prst="rightArrow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38" name="向右箭號 37"/>
            <p:cNvSpPr/>
            <p:nvPr/>
          </p:nvSpPr>
          <p:spPr bwMode="auto">
            <a:xfrm rot="9540719">
              <a:off x="5539054" y="3890168"/>
              <a:ext cx="1948477" cy="252414"/>
            </a:xfrm>
            <a:prstGeom prst="rightArrow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19" name="圓角矩形 41"/>
            <p:cNvSpPr/>
            <p:nvPr/>
          </p:nvSpPr>
          <p:spPr bwMode="auto">
            <a:xfrm>
              <a:off x="2307297" y="4486309"/>
              <a:ext cx="2312987" cy="720725"/>
            </a:xfrm>
            <a:prstGeom prst="roundRect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b="1" dirty="0">
                  <a:solidFill>
                    <a:schemeClr val="tx1"/>
                  </a:solidFill>
                  <a:latin typeface="Arial" pitchFamily="34" charset="0"/>
                </a:rPr>
                <a:t>TKE2210</a:t>
              </a:r>
              <a:r>
                <a:rPr lang="en-US" altLang="zh-TW" b="1" dirty="0" smtClean="0">
                  <a:solidFill>
                    <a:schemeClr val="tx1"/>
                  </a:solidFill>
                  <a:latin typeface="Arial" pitchFamily="34" charset="0"/>
                </a:rPr>
                <a:t>_</a:t>
              </a:r>
            </a:p>
            <a:p>
              <a:pPr algn="ctr">
                <a:defRPr/>
              </a:pPr>
              <a:r>
                <a:rPr lang="zh-TW" altLang="en-US" b="1" dirty="0" smtClean="0">
                  <a:solidFill>
                    <a:schemeClr val="tx1"/>
                  </a:solidFill>
                  <a:latin typeface="Arial" pitchFamily="34" charset="0"/>
                </a:rPr>
                <a:t>課程</a:t>
              </a:r>
              <a:r>
                <a:rPr lang="zh-TW" altLang="en-US" b="1" dirty="0">
                  <a:solidFill>
                    <a:schemeClr val="tx1"/>
                  </a:solidFill>
                  <a:latin typeface="Arial" pitchFamily="34" charset="0"/>
                </a:rPr>
                <a:t>課表查詢</a:t>
              </a:r>
              <a:endParaRPr lang="en-US" altLang="zh-TW" b="1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171104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61" y="1160028"/>
            <a:ext cx="8074935" cy="4734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投影片編號版面配置區 1"/>
          <p:cNvSpPr>
            <a:spLocks noGrp="1"/>
          </p:cNvSpPr>
          <p:nvPr>
            <p:ph type="sldNum" sz="quarter" idx="11"/>
          </p:nvPr>
        </p:nvSpPr>
        <p:spPr>
          <a:xfrm>
            <a:off x="0" y="6440487"/>
            <a:ext cx="847364" cy="365125"/>
          </a:xfrm>
        </p:spPr>
        <p:txBody>
          <a:bodyPr vert="horz" rtlCol="0" anchor="ctr"/>
          <a:lstStyle/>
          <a:p>
            <a:fld id="{80D04DB0-B013-FD4A-B922-51E59C648802}" type="slidenum">
              <a:rPr lang="zh-TW" altLang="en-US" sz="1100">
                <a:solidFill>
                  <a:schemeClr val="tx2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pPr/>
              <a:t>21</a:t>
            </a:fld>
            <a:endParaRPr lang="zh-TW" altLang="en-US" sz="1100" dirty="0">
              <a:solidFill>
                <a:schemeClr val="tx2">
                  <a:lumMod val="75000"/>
                  <a:lumOff val="2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42168"/>
            <a:ext cx="8229600" cy="889144"/>
          </a:xfrm>
        </p:spPr>
        <p:txBody>
          <a:bodyPr/>
          <a:lstStyle/>
          <a:p>
            <a:r>
              <a:rPr lang="zh-TW" altLang="en-US" dirty="0" smtClean="0"/>
              <a:t>選課</a:t>
            </a:r>
            <a:endParaRPr lang="zh-TW" altLang="en-US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644062" y="790696"/>
            <a:ext cx="2937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TKE2011_ </a:t>
            </a:r>
            <a:r>
              <a:rPr lang="zh-TW" altLang="en-US" dirty="0"/>
              <a:t>線上即時加退選</a:t>
            </a:r>
          </a:p>
        </p:txBody>
      </p:sp>
      <p:grpSp>
        <p:nvGrpSpPr>
          <p:cNvPr id="25" name="群組 24"/>
          <p:cNvGrpSpPr/>
          <p:nvPr/>
        </p:nvGrpSpPr>
        <p:grpSpPr>
          <a:xfrm>
            <a:off x="1284079" y="4842457"/>
            <a:ext cx="3556596" cy="1622896"/>
            <a:chOff x="1159813" y="1551423"/>
            <a:chExt cx="2845984" cy="2468111"/>
          </a:xfrm>
        </p:grpSpPr>
        <p:cxnSp>
          <p:nvCxnSpPr>
            <p:cNvPr id="19" name="肘形接點 18"/>
            <p:cNvCxnSpPr/>
            <p:nvPr/>
          </p:nvCxnSpPr>
          <p:spPr>
            <a:xfrm rot="16200000" flipV="1">
              <a:off x="1785895" y="1815298"/>
              <a:ext cx="1060786" cy="533036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文字方塊 19"/>
            <p:cNvSpPr txBox="1"/>
            <p:nvPr/>
          </p:nvSpPr>
          <p:spPr>
            <a:xfrm>
              <a:off x="1159813" y="2615328"/>
              <a:ext cx="2845984" cy="140420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1.</a:t>
              </a:r>
              <a:r>
                <a:rPr lang="zh-TW" altLang="en-US" dirty="0" smtClean="0"/>
                <a:t>輸入查詢條件</a:t>
              </a:r>
              <a:endParaRPr lang="en-US" altLang="zh-TW" dirty="0" smtClean="0"/>
            </a:p>
            <a:p>
              <a:r>
                <a:rPr lang="en-US" altLang="zh-TW" dirty="0" smtClean="0"/>
                <a:t>2.</a:t>
              </a:r>
              <a:r>
                <a:rPr lang="zh-TW" altLang="en-US" dirty="0" smtClean="0"/>
                <a:t>點</a:t>
              </a:r>
              <a:r>
                <a:rPr lang="zh-TW" altLang="en-US" b="1" u="sng" dirty="0" smtClean="0">
                  <a:solidFill>
                    <a:srgbClr val="0000CC"/>
                  </a:solidFill>
                </a:rPr>
                <a:t>加選</a:t>
              </a:r>
              <a:r>
                <a:rPr lang="zh-TW" altLang="en-US" dirty="0" smtClean="0"/>
                <a:t>可加入課程於選課清單</a:t>
              </a:r>
              <a:r>
                <a:rPr lang="en-US" altLang="zh-TW" dirty="0" smtClean="0"/>
                <a:t>, </a:t>
              </a:r>
            </a:p>
            <a:p>
              <a:r>
                <a:rPr lang="en-US" altLang="zh-TW" dirty="0"/>
                <a:t> </a:t>
              </a:r>
              <a:r>
                <a:rPr lang="en-US" altLang="zh-TW" dirty="0" smtClean="0"/>
                <a:t>  </a:t>
              </a:r>
              <a:r>
                <a:rPr lang="zh-TW" altLang="en-US" dirty="0" smtClean="0"/>
                <a:t>點</a:t>
              </a:r>
              <a:r>
                <a:rPr lang="zh-TW" altLang="en-US" b="1" u="sng" dirty="0" smtClean="0">
                  <a:solidFill>
                    <a:srgbClr val="0000CC"/>
                  </a:solidFill>
                </a:rPr>
                <a:t>詳</a:t>
              </a:r>
              <a:r>
                <a:rPr lang="zh-TW" altLang="en-US" dirty="0" smtClean="0"/>
                <a:t>可查看該門課詳細資料</a:t>
              </a:r>
              <a:endParaRPr lang="zh-TW" altLang="en-US" dirty="0"/>
            </a:p>
          </p:txBody>
        </p:sp>
      </p:grpSp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62" y="4690057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377" y="2498501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914" y="377673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6" name="群組 55"/>
          <p:cNvGrpSpPr/>
          <p:nvPr/>
        </p:nvGrpSpPr>
        <p:grpSpPr>
          <a:xfrm>
            <a:off x="5411689" y="3929133"/>
            <a:ext cx="2498504" cy="719041"/>
            <a:chOff x="2345852" y="-1036635"/>
            <a:chExt cx="3393598" cy="782272"/>
          </a:xfrm>
        </p:grpSpPr>
        <p:cxnSp>
          <p:nvCxnSpPr>
            <p:cNvPr id="57" name="肘形接點 56"/>
            <p:cNvCxnSpPr/>
            <p:nvPr/>
          </p:nvCxnSpPr>
          <p:spPr>
            <a:xfrm rot="10800000">
              <a:off x="3354602" y="-1036635"/>
              <a:ext cx="962103" cy="380462"/>
            </a:xfrm>
            <a:prstGeom prst="bentConnector3">
              <a:avLst>
                <a:gd name="adj1" fmla="val 33636"/>
              </a:avLst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文字方塊 57"/>
            <p:cNvSpPr txBox="1"/>
            <p:nvPr/>
          </p:nvSpPr>
          <p:spPr>
            <a:xfrm>
              <a:off x="2345852" y="-656173"/>
              <a:ext cx="3393598" cy="40181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3.</a:t>
              </a:r>
              <a:r>
                <a:rPr lang="zh-TW" altLang="en-US" dirty="0" smtClean="0"/>
                <a:t>如要退課</a:t>
              </a:r>
              <a:r>
                <a:rPr lang="en-US" altLang="zh-TW" dirty="0" smtClean="0"/>
                <a:t>, </a:t>
              </a:r>
              <a:r>
                <a:rPr lang="zh-TW" altLang="en-US" dirty="0" smtClean="0"/>
                <a:t>請按</a:t>
              </a:r>
              <a:r>
                <a:rPr lang="zh-TW" altLang="en-US" b="1" u="sng" dirty="0" smtClean="0">
                  <a:solidFill>
                    <a:srgbClr val="0000CC"/>
                  </a:solidFill>
                </a:rPr>
                <a:t>退選</a:t>
              </a:r>
              <a:endParaRPr lang="zh-TW" altLang="en-US" b="1" u="sng" dirty="0">
                <a:solidFill>
                  <a:srgbClr val="0000CC"/>
                </a:solidFill>
              </a:endParaRPr>
            </a:p>
          </p:txBody>
        </p:sp>
      </p:grpSp>
      <p:pic>
        <p:nvPicPr>
          <p:cNvPr id="64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141" y="5512452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" name="文字方塊 64"/>
          <p:cNvSpPr txBox="1"/>
          <p:nvPr/>
        </p:nvSpPr>
        <p:spPr>
          <a:xfrm>
            <a:off x="5299714" y="5817252"/>
            <a:ext cx="3185317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4.</a:t>
            </a:r>
            <a:r>
              <a:rPr lang="zh-TW" altLang="en-US" dirty="0" smtClean="0"/>
              <a:t>點選某節次</a:t>
            </a:r>
            <a:r>
              <a:rPr lang="en-US" altLang="zh-TW" dirty="0" smtClean="0"/>
              <a:t>, </a:t>
            </a:r>
            <a:r>
              <a:rPr lang="zh-TW" altLang="en-US" dirty="0" smtClean="0"/>
              <a:t>左方課程</a:t>
            </a:r>
            <a:r>
              <a:rPr lang="zh-TW" altLang="en-US" dirty="0"/>
              <a:t>清單</a:t>
            </a:r>
            <a:r>
              <a:rPr lang="zh-TW" altLang="en-US" dirty="0" smtClean="0"/>
              <a:t>會顯示</a:t>
            </a:r>
            <a:r>
              <a:rPr lang="zh-TW" altLang="en-US" dirty="0"/>
              <a:t>該節次所有課程</a:t>
            </a:r>
          </a:p>
        </p:txBody>
      </p:sp>
      <p:cxnSp>
        <p:nvCxnSpPr>
          <p:cNvPr id="66" name="肘形接點 65"/>
          <p:cNvCxnSpPr>
            <a:stCxn id="65" idx="0"/>
          </p:cNvCxnSpPr>
          <p:nvPr/>
        </p:nvCxnSpPr>
        <p:spPr>
          <a:xfrm rot="5400000" flipH="1" flipV="1">
            <a:off x="6879388" y="5612277"/>
            <a:ext cx="217960" cy="191991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0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393" y="172744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" name="群組 70"/>
          <p:cNvGrpSpPr/>
          <p:nvPr/>
        </p:nvGrpSpPr>
        <p:grpSpPr>
          <a:xfrm>
            <a:off x="6695045" y="2057997"/>
            <a:ext cx="2070517" cy="719041"/>
            <a:chOff x="2345852" y="-1036635"/>
            <a:chExt cx="3393598" cy="782272"/>
          </a:xfrm>
        </p:grpSpPr>
        <p:cxnSp>
          <p:nvCxnSpPr>
            <p:cNvPr id="72" name="肘形接點 71"/>
            <p:cNvCxnSpPr/>
            <p:nvPr/>
          </p:nvCxnSpPr>
          <p:spPr>
            <a:xfrm rot="5400000" flipH="1" flipV="1">
              <a:off x="4247466" y="-967394"/>
              <a:ext cx="380463" cy="241982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文字方塊 72"/>
            <p:cNvSpPr txBox="1"/>
            <p:nvPr/>
          </p:nvSpPr>
          <p:spPr>
            <a:xfrm>
              <a:off x="2345852" y="-656173"/>
              <a:ext cx="3393598" cy="40181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5.</a:t>
              </a:r>
              <a:r>
                <a:rPr lang="zh-TW" altLang="en-US" dirty="0" smtClean="0"/>
                <a:t>可列印選課清單</a:t>
              </a:r>
              <a:endParaRPr lang="zh-TW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9887220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62" y="1226202"/>
            <a:ext cx="8059848" cy="411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投影片編號版面配置區 1"/>
          <p:cNvSpPr>
            <a:spLocks noGrp="1"/>
          </p:cNvSpPr>
          <p:nvPr>
            <p:ph type="sldNum" sz="quarter" idx="11"/>
          </p:nvPr>
        </p:nvSpPr>
        <p:spPr>
          <a:xfrm>
            <a:off x="0" y="6440487"/>
            <a:ext cx="847364" cy="365125"/>
          </a:xfrm>
        </p:spPr>
        <p:txBody>
          <a:bodyPr vert="horz" rtlCol="0" anchor="ctr"/>
          <a:lstStyle/>
          <a:p>
            <a:fld id="{80D04DB0-B013-FD4A-B922-51E59C648802}" type="slidenum">
              <a:rPr lang="zh-TW" altLang="en-US" sz="1100">
                <a:solidFill>
                  <a:schemeClr val="tx2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pPr/>
              <a:t>22</a:t>
            </a:fld>
            <a:endParaRPr lang="zh-TW" altLang="en-US" sz="1100" dirty="0">
              <a:solidFill>
                <a:schemeClr val="tx2">
                  <a:lumMod val="75000"/>
                  <a:lumOff val="2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42168"/>
            <a:ext cx="8229600" cy="889144"/>
          </a:xfrm>
        </p:spPr>
        <p:txBody>
          <a:bodyPr/>
          <a:lstStyle/>
          <a:p>
            <a:r>
              <a:rPr lang="zh-TW" altLang="en-US" dirty="0" smtClean="0"/>
              <a:t>選課</a:t>
            </a:r>
            <a:endParaRPr lang="zh-TW" altLang="en-US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644062" y="790696"/>
            <a:ext cx="2937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TKE2040_</a:t>
            </a:r>
            <a:r>
              <a:rPr lang="zh-TW" altLang="en-US" dirty="0"/>
              <a:t>人工加退選申請</a:t>
            </a:r>
          </a:p>
        </p:txBody>
      </p:sp>
      <p:grpSp>
        <p:nvGrpSpPr>
          <p:cNvPr id="25" name="群組 24"/>
          <p:cNvGrpSpPr/>
          <p:nvPr/>
        </p:nvGrpSpPr>
        <p:grpSpPr>
          <a:xfrm>
            <a:off x="770888" y="4837195"/>
            <a:ext cx="2940191" cy="1074161"/>
            <a:chOff x="1637225" y="1594052"/>
            <a:chExt cx="2856727" cy="1633589"/>
          </a:xfrm>
        </p:grpSpPr>
        <p:cxnSp>
          <p:nvCxnSpPr>
            <p:cNvPr id="19" name="肘形接點 18"/>
            <p:cNvCxnSpPr/>
            <p:nvPr/>
          </p:nvCxnSpPr>
          <p:spPr>
            <a:xfrm rot="16200000" flipV="1">
              <a:off x="1574604" y="1974260"/>
              <a:ext cx="1026933" cy="266518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文字方塊 19"/>
            <p:cNvSpPr txBox="1"/>
            <p:nvPr/>
          </p:nvSpPr>
          <p:spPr>
            <a:xfrm>
              <a:off x="1637225" y="2665959"/>
              <a:ext cx="2856727" cy="56168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5.</a:t>
              </a:r>
              <a:r>
                <a:rPr lang="zh-TW" altLang="en-US" dirty="0" smtClean="0"/>
                <a:t>進行加選請按</a:t>
              </a:r>
              <a:r>
                <a:rPr lang="zh-TW" altLang="en-US" b="1" dirty="0" smtClean="0"/>
                <a:t>加選申請</a:t>
              </a:r>
              <a:r>
                <a:rPr lang="zh-TW" altLang="en-US" dirty="0" smtClean="0"/>
                <a:t>鈕</a:t>
              </a:r>
              <a:endParaRPr lang="zh-TW" altLang="en-US" dirty="0"/>
            </a:p>
          </p:txBody>
        </p:sp>
      </p:grpSp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120" y="5125656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047" y="329670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248" y="5125656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6" name="群組 55"/>
          <p:cNvGrpSpPr/>
          <p:nvPr/>
        </p:nvGrpSpPr>
        <p:grpSpPr>
          <a:xfrm>
            <a:off x="6034884" y="3416841"/>
            <a:ext cx="2831154" cy="629423"/>
            <a:chOff x="3147607" y="-1152896"/>
            <a:chExt cx="3845422" cy="684774"/>
          </a:xfrm>
        </p:grpSpPr>
        <p:cxnSp>
          <p:nvCxnSpPr>
            <p:cNvPr id="57" name="肘形接點 56"/>
            <p:cNvCxnSpPr/>
            <p:nvPr/>
          </p:nvCxnSpPr>
          <p:spPr>
            <a:xfrm rot="5400000" flipH="1" flipV="1">
              <a:off x="5283105" y="-1146980"/>
              <a:ext cx="282968" cy="271136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文字方塊 57"/>
            <p:cNvSpPr txBox="1"/>
            <p:nvPr/>
          </p:nvSpPr>
          <p:spPr>
            <a:xfrm>
              <a:off x="3147607" y="-869933"/>
              <a:ext cx="3845422" cy="40181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1.</a:t>
              </a:r>
              <a:r>
                <a:rPr lang="zh-TW" altLang="en-US" dirty="0" smtClean="0"/>
                <a:t>如要退課</a:t>
              </a:r>
              <a:r>
                <a:rPr lang="en-US" altLang="zh-TW" dirty="0" smtClean="0"/>
                <a:t>, </a:t>
              </a:r>
              <a:r>
                <a:rPr lang="zh-TW" altLang="en-US" dirty="0" smtClean="0"/>
                <a:t>請按</a:t>
              </a:r>
              <a:r>
                <a:rPr lang="zh-TW" altLang="en-US" b="1" dirty="0" smtClean="0"/>
                <a:t>登記退選</a:t>
              </a:r>
              <a:endParaRPr lang="zh-TW" altLang="en-US" b="1" dirty="0"/>
            </a:p>
          </p:txBody>
        </p:sp>
      </p:grpSp>
      <p:pic>
        <p:nvPicPr>
          <p:cNvPr id="64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3447" y="5125656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" name="文字方塊 64"/>
          <p:cNvSpPr txBox="1"/>
          <p:nvPr/>
        </p:nvSpPr>
        <p:spPr>
          <a:xfrm>
            <a:off x="3966693" y="5496014"/>
            <a:ext cx="4899345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2.</a:t>
            </a:r>
            <a:r>
              <a:rPr lang="zh-TW" altLang="en-US" dirty="0" smtClean="0"/>
              <a:t>已加選過</a:t>
            </a:r>
            <a:r>
              <a:rPr lang="en-US" altLang="zh-TW" dirty="0" smtClean="0"/>
              <a:t>,</a:t>
            </a:r>
            <a:r>
              <a:rPr lang="zh-TW" altLang="en-US" dirty="0" smtClean="0"/>
              <a:t>按</a:t>
            </a:r>
            <a:r>
              <a:rPr lang="zh-TW" altLang="en-US" b="1" dirty="0" smtClean="0"/>
              <a:t>修改</a:t>
            </a:r>
            <a:r>
              <a:rPr lang="zh-TW" altLang="en-US" dirty="0" smtClean="0"/>
              <a:t>鈕可改加選原因</a:t>
            </a:r>
            <a:endParaRPr lang="en-US" altLang="zh-TW" dirty="0" smtClean="0"/>
          </a:p>
          <a:p>
            <a:r>
              <a:rPr lang="en-US" altLang="zh-TW" dirty="0" smtClean="0"/>
              <a:t>3.</a:t>
            </a:r>
            <a:r>
              <a:rPr lang="zh-TW" altLang="en-US" dirty="0"/>
              <a:t>已加選過</a:t>
            </a:r>
            <a:r>
              <a:rPr lang="en-US" altLang="zh-TW" dirty="0" smtClean="0"/>
              <a:t>,</a:t>
            </a:r>
            <a:r>
              <a:rPr lang="zh-TW" altLang="en-US" dirty="0"/>
              <a:t>按</a:t>
            </a:r>
            <a:r>
              <a:rPr lang="zh-TW" altLang="en-US" b="1" dirty="0" smtClean="0"/>
              <a:t>取消</a:t>
            </a:r>
            <a:r>
              <a:rPr lang="zh-TW" altLang="en-US" dirty="0" smtClean="0"/>
              <a:t>鈕即會刪除該筆</a:t>
            </a:r>
            <a:endParaRPr lang="en-US" altLang="zh-TW" dirty="0" smtClean="0"/>
          </a:p>
          <a:p>
            <a:r>
              <a:rPr lang="en-US" altLang="zh-TW" dirty="0" smtClean="0"/>
              <a:t>4.</a:t>
            </a:r>
            <a:r>
              <a:rPr lang="zh-TW" altLang="en-US" dirty="0"/>
              <a:t>已加選過</a:t>
            </a:r>
            <a:r>
              <a:rPr lang="en-US" altLang="zh-TW" dirty="0" smtClean="0"/>
              <a:t>,</a:t>
            </a:r>
            <a:r>
              <a:rPr lang="zh-TW" altLang="en-US" dirty="0"/>
              <a:t>按</a:t>
            </a:r>
            <a:r>
              <a:rPr lang="zh-TW" altLang="en-US" b="1" dirty="0" smtClean="0"/>
              <a:t>只列印本課程</a:t>
            </a:r>
            <a:r>
              <a:rPr lang="zh-TW" altLang="en-US" dirty="0"/>
              <a:t>鈕</a:t>
            </a:r>
            <a:r>
              <a:rPr lang="zh-TW" altLang="en-US" dirty="0" smtClean="0"/>
              <a:t>可</a:t>
            </a:r>
            <a:r>
              <a:rPr lang="zh-TW" altLang="en-US" dirty="0"/>
              <a:t>印出加（退）選修科目申請</a:t>
            </a:r>
            <a:r>
              <a:rPr lang="zh-TW" altLang="en-US" dirty="0" smtClean="0"/>
              <a:t>單</a:t>
            </a:r>
            <a:r>
              <a:rPr lang="en-US" altLang="zh-TW" dirty="0" smtClean="0"/>
              <a:t>(</a:t>
            </a:r>
            <a:r>
              <a:rPr lang="zh-TW" altLang="en-US" dirty="0" smtClean="0"/>
              <a:t>欲印多筆</a:t>
            </a:r>
            <a:r>
              <a:rPr lang="en-US" altLang="zh-TW" dirty="0" smtClean="0"/>
              <a:t>, </a:t>
            </a:r>
            <a:r>
              <a:rPr lang="zh-TW" altLang="en-US" dirty="0" smtClean="0"/>
              <a:t>請利用</a:t>
            </a:r>
            <a:r>
              <a:rPr lang="zh-TW" altLang="en-US" b="1" dirty="0" smtClean="0"/>
              <a:t>列印全部</a:t>
            </a:r>
            <a:r>
              <a:rPr lang="zh-TW" altLang="en-US" dirty="0" smtClean="0"/>
              <a:t>鈕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cxnSp>
        <p:nvCxnSpPr>
          <p:cNvPr id="66" name="肘形接點 65"/>
          <p:cNvCxnSpPr/>
          <p:nvPr/>
        </p:nvCxnSpPr>
        <p:spPr>
          <a:xfrm rot="5400000" flipH="1" flipV="1">
            <a:off x="6809564" y="5263046"/>
            <a:ext cx="321191" cy="177620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353" y="416794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88906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62" y="1160028"/>
            <a:ext cx="7709385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投影片編號版面配置區 1"/>
          <p:cNvSpPr>
            <a:spLocks noGrp="1"/>
          </p:cNvSpPr>
          <p:nvPr>
            <p:ph type="sldNum" sz="quarter" idx="11"/>
          </p:nvPr>
        </p:nvSpPr>
        <p:spPr>
          <a:xfrm>
            <a:off x="0" y="6440487"/>
            <a:ext cx="847364" cy="365125"/>
          </a:xfrm>
        </p:spPr>
        <p:txBody>
          <a:bodyPr vert="horz" rtlCol="0" anchor="ctr"/>
          <a:lstStyle/>
          <a:p>
            <a:fld id="{80D04DB0-B013-FD4A-B922-51E59C648802}" type="slidenum">
              <a:rPr lang="zh-TW" altLang="en-US" sz="1100">
                <a:solidFill>
                  <a:schemeClr val="tx2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pPr/>
              <a:t>23</a:t>
            </a:fld>
            <a:endParaRPr lang="zh-TW" altLang="en-US" sz="1100" dirty="0">
              <a:solidFill>
                <a:schemeClr val="tx2">
                  <a:lumMod val="75000"/>
                  <a:lumOff val="2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42168"/>
            <a:ext cx="8229600" cy="889144"/>
          </a:xfrm>
        </p:spPr>
        <p:txBody>
          <a:bodyPr/>
          <a:lstStyle/>
          <a:p>
            <a:r>
              <a:rPr lang="zh-TW" altLang="en-US" dirty="0" smtClean="0"/>
              <a:t>選課</a:t>
            </a:r>
            <a:endParaRPr lang="zh-TW" altLang="en-US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644062" y="790696"/>
            <a:ext cx="2937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TKE2040_</a:t>
            </a:r>
            <a:r>
              <a:rPr lang="zh-TW" altLang="en-US" dirty="0"/>
              <a:t>人工加退選申請</a:t>
            </a:r>
          </a:p>
        </p:txBody>
      </p:sp>
      <p:grpSp>
        <p:nvGrpSpPr>
          <p:cNvPr id="56" name="群組 55"/>
          <p:cNvGrpSpPr/>
          <p:nvPr/>
        </p:nvGrpSpPr>
        <p:grpSpPr>
          <a:xfrm>
            <a:off x="5369893" y="3880485"/>
            <a:ext cx="2831154" cy="1720516"/>
            <a:chOff x="3147607" y="-1435863"/>
            <a:chExt cx="3845422" cy="1871816"/>
          </a:xfrm>
        </p:grpSpPr>
        <p:cxnSp>
          <p:nvCxnSpPr>
            <p:cNvPr id="57" name="肘形接點 56"/>
            <p:cNvCxnSpPr/>
            <p:nvPr/>
          </p:nvCxnSpPr>
          <p:spPr>
            <a:xfrm rot="5400000" flipH="1" flipV="1">
              <a:off x="5141624" y="-1288464"/>
              <a:ext cx="565934" cy="271136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文字方塊 57"/>
            <p:cNvSpPr txBox="1"/>
            <p:nvPr/>
          </p:nvSpPr>
          <p:spPr>
            <a:xfrm>
              <a:off x="3147607" y="-869932"/>
              <a:ext cx="3845422" cy="130588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6.</a:t>
              </a:r>
              <a:r>
                <a:rPr lang="zh-TW" altLang="en-US" dirty="0" smtClean="0"/>
                <a:t>選擇查詢開課系所</a:t>
              </a:r>
              <a:endParaRPr lang="en-US" altLang="zh-TW" dirty="0" smtClean="0"/>
            </a:p>
            <a:p>
              <a:r>
                <a:rPr lang="en-US" altLang="zh-TW" dirty="0" smtClean="0"/>
                <a:t>7.</a:t>
              </a:r>
              <a:r>
                <a:rPr lang="zh-TW" altLang="en-US" dirty="0" smtClean="0"/>
                <a:t>按</a:t>
              </a:r>
              <a:r>
                <a:rPr lang="zh-TW" altLang="en-US" b="1" dirty="0" smtClean="0"/>
                <a:t>查詢</a:t>
              </a:r>
              <a:r>
                <a:rPr lang="zh-TW" altLang="en-US" dirty="0" smtClean="0"/>
                <a:t>鈕</a:t>
              </a:r>
              <a:endParaRPr lang="en-US" altLang="zh-TW" dirty="0" smtClean="0"/>
            </a:p>
            <a:p>
              <a:r>
                <a:rPr lang="en-US" altLang="zh-TW" dirty="0" smtClean="0"/>
                <a:t>8.</a:t>
              </a:r>
              <a:r>
                <a:rPr lang="zh-TW" altLang="en-US" dirty="0" smtClean="0"/>
                <a:t>圈選</a:t>
              </a:r>
              <a:endParaRPr lang="en-US" altLang="zh-TW" dirty="0" smtClean="0"/>
            </a:p>
            <a:p>
              <a:r>
                <a:rPr lang="en-US" altLang="zh-TW" dirty="0" smtClean="0"/>
                <a:t>9.</a:t>
              </a:r>
              <a:r>
                <a:rPr lang="zh-TW" altLang="en-US" dirty="0"/>
                <a:t>按</a:t>
              </a:r>
              <a:r>
                <a:rPr lang="zh-TW" altLang="en-US" b="1" dirty="0"/>
                <a:t>登記</a:t>
              </a:r>
              <a:r>
                <a:rPr lang="zh-TW" altLang="en-US" b="1" dirty="0" smtClean="0"/>
                <a:t>加選</a:t>
              </a:r>
              <a:r>
                <a:rPr lang="zh-TW" altLang="en-US" dirty="0" smtClean="0"/>
                <a:t>鈕</a:t>
              </a:r>
              <a:endParaRPr lang="zh-TW" altLang="en-US" dirty="0"/>
            </a:p>
          </p:txBody>
        </p:sp>
      </p:grpSp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875" y="348941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8371" y="327392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62" y="4248274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783" y="327392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92628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62" y="1160028"/>
            <a:ext cx="7765842" cy="4725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投影片編號版面配置區 1"/>
          <p:cNvSpPr>
            <a:spLocks noGrp="1"/>
          </p:cNvSpPr>
          <p:nvPr>
            <p:ph type="sldNum" sz="quarter" idx="11"/>
          </p:nvPr>
        </p:nvSpPr>
        <p:spPr>
          <a:xfrm>
            <a:off x="0" y="6440487"/>
            <a:ext cx="847364" cy="365125"/>
          </a:xfrm>
        </p:spPr>
        <p:txBody>
          <a:bodyPr vert="horz" rtlCol="0" anchor="ctr"/>
          <a:lstStyle/>
          <a:p>
            <a:fld id="{80D04DB0-B013-FD4A-B922-51E59C648802}" type="slidenum">
              <a:rPr lang="zh-TW" altLang="en-US" sz="1100">
                <a:solidFill>
                  <a:schemeClr val="tx2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pPr/>
              <a:t>24</a:t>
            </a:fld>
            <a:endParaRPr lang="zh-TW" altLang="en-US" sz="1100" dirty="0">
              <a:solidFill>
                <a:schemeClr val="tx2">
                  <a:lumMod val="75000"/>
                  <a:lumOff val="2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42168"/>
            <a:ext cx="8229600" cy="889144"/>
          </a:xfrm>
        </p:spPr>
        <p:txBody>
          <a:bodyPr/>
          <a:lstStyle/>
          <a:p>
            <a:r>
              <a:rPr lang="zh-TW" altLang="en-US" dirty="0" smtClean="0"/>
              <a:t>選課</a:t>
            </a:r>
            <a:endParaRPr lang="zh-TW" altLang="en-US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644062" y="790696"/>
            <a:ext cx="2937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TKE2040_</a:t>
            </a:r>
            <a:r>
              <a:rPr lang="zh-TW" altLang="en-US" dirty="0"/>
              <a:t>人工加退選申請</a:t>
            </a:r>
          </a:p>
        </p:txBody>
      </p:sp>
      <p:grpSp>
        <p:nvGrpSpPr>
          <p:cNvPr id="56" name="群組 55"/>
          <p:cNvGrpSpPr/>
          <p:nvPr/>
        </p:nvGrpSpPr>
        <p:grpSpPr>
          <a:xfrm>
            <a:off x="4982606" y="4517939"/>
            <a:ext cx="3624316" cy="1720518"/>
            <a:chOff x="3455017" y="-742352"/>
            <a:chExt cx="5317799" cy="1871819"/>
          </a:xfrm>
        </p:grpSpPr>
        <p:cxnSp>
          <p:nvCxnSpPr>
            <p:cNvPr id="57" name="肘形接點 56"/>
            <p:cNvCxnSpPr/>
            <p:nvPr/>
          </p:nvCxnSpPr>
          <p:spPr>
            <a:xfrm rot="5400000" flipH="1" flipV="1">
              <a:off x="5965352" y="-594953"/>
              <a:ext cx="565934" cy="271136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文字方塊 57"/>
            <p:cNvSpPr txBox="1"/>
            <p:nvPr/>
          </p:nvSpPr>
          <p:spPr>
            <a:xfrm>
              <a:off x="3455017" y="-176418"/>
              <a:ext cx="5317799" cy="130588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10.</a:t>
              </a:r>
              <a:r>
                <a:rPr lang="zh-TW" altLang="en-US" dirty="0" smtClean="0"/>
                <a:t>勾選加選原因及輸入連絡電話</a:t>
              </a:r>
              <a:endParaRPr lang="en-US" altLang="zh-TW" dirty="0" smtClean="0"/>
            </a:p>
            <a:p>
              <a:r>
                <a:rPr lang="en-US" altLang="zh-TW" dirty="0" smtClean="0"/>
                <a:t>11.</a:t>
              </a:r>
              <a:r>
                <a:rPr lang="zh-TW" altLang="en-US" dirty="0" smtClean="0"/>
                <a:t>按</a:t>
              </a:r>
              <a:r>
                <a:rPr lang="zh-TW" altLang="en-US" b="1" dirty="0"/>
                <a:t>存檔</a:t>
              </a:r>
              <a:r>
                <a:rPr lang="zh-TW" altLang="en-US" dirty="0" smtClean="0"/>
                <a:t>鈕</a:t>
              </a:r>
              <a:endParaRPr lang="en-US" altLang="zh-TW" dirty="0" smtClean="0"/>
            </a:p>
            <a:p>
              <a:r>
                <a:rPr lang="en-US" altLang="zh-TW" dirty="0" smtClean="0"/>
                <a:t>12.</a:t>
              </a:r>
              <a:r>
                <a:rPr lang="zh-TW" altLang="en-US" dirty="0" smtClean="0"/>
                <a:t>按</a:t>
              </a:r>
              <a:r>
                <a:rPr lang="zh-TW" altLang="en-US" b="1" dirty="0" smtClean="0"/>
                <a:t>上一頁</a:t>
              </a:r>
              <a:r>
                <a:rPr lang="zh-TW" altLang="en-US" dirty="0" smtClean="0"/>
                <a:t>鈕返回前頁</a:t>
              </a:r>
              <a:endParaRPr lang="en-US" altLang="zh-TW" dirty="0" smtClean="0"/>
            </a:p>
            <a:p>
              <a:r>
                <a:rPr lang="zh-TW" altLang="en-US" dirty="0" smtClean="0"/>
                <a:t>     並列印加</a:t>
              </a:r>
              <a:r>
                <a:rPr lang="en-US" altLang="zh-TW" dirty="0" smtClean="0"/>
                <a:t>(</a:t>
              </a:r>
              <a:r>
                <a:rPr lang="zh-TW" altLang="en-US" dirty="0" smtClean="0"/>
                <a:t>退</a:t>
              </a:r>
              <a:r>
                <a:rPr lang="en-US" altLang="zh-TW" dirty="0" smtClean="0"/>
                <a:t>)</a:t>
              </a:r>
              <a:r>
                <a:rPr lang="zh-TW" altLang="en-US" dirty="0" smtClean="0"/>
                <a:t>申請單</a:t>
              </a:r>
              <a:endParaRPr lang="zh-TW" altLang="en-US" dirty="0"/>
            </a:p>
          </p:txBody>
        </p:sp>
      </p:grp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829" y="548589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666" y="3370436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47" y="3370436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34519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62" y="1252538"/>
            <a:ext cx="8014185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投影片編號版面配置區 1"/>
          <p:cNvSpPr>
            <a:spLocks noGrp="1"/>
          </p:cNvSpPr>
          <p:nvPr>
            <p:ph type="sldNum" sz="quarter" idx="11"/>
          </p:nvPr>
        </p:nvSpPr>
        <p:spPr>
          <a:xfrm>
            <a:off x="0" y="6440487"/>
            <a:ext cx="847364" cy="365125"/>
          </a:xfrm>
        </p:spPr>
        <p:txBody>
          <a:bodyPr vert="horz" rtlCol="0" anchor="ctr"/>
          <a:lstStyle/>
          <a:p>
            <a:fld id="{80D04DB0-B013-FD4A-B922-51E59C648802}" type="slidenum">
              <a:rPr lang="zh-TW" altLang="en-US" sz="1100">
                <a:solidFill>
                  <a:schemeClr val="tx2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pPr/>
              <a:t>25</a:t>
            </a:fld>
            <a:endParaRPr lang="zh-TW" altLang="en-US" sz="1100" dirty="0">
              <a:solidFill>
                <a:schemeClr val="tx2">
                  <a:lumMod val="75000"/>
                  <a:lumOff val="2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42168"/>
            <a:ext cx="8229600" cy="889144"/>
          </a:xfrm>
        </p:spPr>
        <p:txBody>
          <a:bodyPr/>
          <a:lstStyle/>
          <a:p>
            <a:r>
              <a:rPr lang="zh-TW" altLang="en-US" dirty="0" smtClean="0"/>
              <a:t>選課</a:t>
            </a:r>
            <a:endParaRPr lang="zh-TW" altLang="en-US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644062" y="790696"/>
            <a:ext cx="2198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TKE2050_</a:t>
            </a:r>
            <a:r>
              <a:rPr lang="zh-TW" altLang="en-US" dirty="0"/>
              <a:t>停修申請</a:t>
            </a:r>
          </a:p>
        </p:txBody>
      </p:sp>
      <p:grpSp>
        <p:nvGrpSpPr>
          <p:cNvPr id="25" name="群組 24"/>
          <p:cNvGrpSpPr/>
          <p:nvPr/>
        </p:nvGrpSpPr>
        <p:grpSpPr>
          <a:xfrm>
            <a:off x="770889" y="4837196"/>
            <a:ext cx="2071211" cy="957864"/>
            <a:chOff x="1637226" y="1594052"/>
            <a:chExt cx="1916323" cy="2054850"/>
          </a:xfrm>
        </p:grpSpPr>
        <p:cxnSp>
          <p:nvCxnSpPr>
            <p:cNvPr id="19" name="肘形接點 18"/>
            <p:cNvCxnSpPr/>
            <p:nvPr/>
          </p:nvCxnSpPr>
          <p:spPr>
            <a:xfrm rot="16200000" flipV="1">
              <a:off x="1574604" y="1974260"/>
              <a:ext cx="1026933" cy="266518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文字方塊 19"/>
            <p:cNvSpPr txBox="1"/>
            <p:nvPr/>
          </p:nvSpPr>
          <p:spPr>
            <a:xfrm>
              <a:off x="1637226" y="2665959"/>
              <a:ext cx="1916323" cy="982943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1.</a:t>
              </a:r>
              <a:r>
                <a:rPr lang="zh-TW" altLang="en-US" dirty="0" smtClean="0"/>
                <a:t>圈選要停修課程</a:t>
              </a:r>
              <a:endParaRPr lang="zh-TW" altLang="en-US" dirty="0"/>
            </a:p>
          </p:txBody>
        </p:sp>
      </p:grpSp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9049" y="3429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106" y="456577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6" name="群組 55"/>
          <p:cNvGrpSpPr/>
          <p:nvPr/>
        </p:nvGrpSpPr>
        <p:grpSpPr>
          <a:xfrm>
            <a:off x="6976108" y="2839016"/>
            <a:ext cx="1781527" cy="1005693"/>
            <a:chOff x="4426025" y="-2099604"/>
            <a:chExt cx="2419763" cy="1094133"/>
          </a:xfrm>
        </p:grpSpPr>
        <p:cxnSp>
          <p:nvCxnSpPr>
            <p:cNvPr id="57" name="肘形接點 56"/>
            <p:cNvCxnSpPr/>
            <p:nvPr/>
          </p:nvCxnSpPr>
          <p:spPr>
            <a:xfrm rot="16200000" flipH="1">
              <a:off x="5623944" y="-1529853"/>
              <a:ext cx="692322" cy="356442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文字方塊 57"/>
            <p:cNvSpPr txBox="1"/>
            <p:nvPr/>
          </p:nvSpPr>
          <p:spPr>
            <a:xfrm>
              <a:off x="4426025" y="-2099604"/>
              <a:ext cx="2419763" cy="40181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2.</a:t>
              </a:r>
              <a:r>
                <a:rPr lang="zh-TW" altLang="en-US" dirty="0" smtClean="0"/>
                <a:t>按</a:t>
              </a:r>
              <a:r>
                <a:rPr lang="zh-TW" altLang="en-US" b="1" dirty="0" smtClean="0"/>
                <a:t>登記停修</a:t>
              </a:r>
              <a:r>
                <a:rPr lang="zh-TW" altLang="en-US" dirty="0" smtClean="0"/>
                <a:t>鈕</a:t>
              </a:r>
              <a:endParaRPr lang="zh-TW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3880123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61" y="1160028"/>
            <a:ext cx="7999787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投影片編號版面配置區 1"/>
          <p:cNvSpPr>
            <a:spLocks noGrp="1"/>
          </p:cNvSpPr>
          <p:nvPr>
            <p:ph type="sldNum" sz="quarter" idx="11"/>
          </p:nvPr>
        </p:nvSpPr>
        <p:spPr>
          <a:xfrm>
            <a:off x="0" y="6440487"/>
            <a:ext cx="847364" cy="365125"/>
          </a:xfrm>
        </p:spPr>
        <p:txBody>
          <a:bodyPr vert="horz" rtlCol="0" anchor="ctr"/>
          <a:lstStyle/>
          <a:p>
            <a:fld id="{80D04DB0-B013-FD4A-B922-51E59C648802}" type="slidenum">
              <a:rPr lang="zh-TW" altLang="en-US" sz="1100">
                <a:solidFill>
                  <a:schemeClr val="tx2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pPr/>
              <a:t>26</a:t>
            </a:fld>
            <a:endParaRPr lang="zh-TW" altLang="en-US" sz="1100" dirty="0">
              <a:solidFill>
                <a:schemeClr val="tx2">
                  <a:lumMod val="75000"/>
                  <a:lumOff val="2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42168"/>
            <a:ext cx="8229600" cy="889144"/>
          </a:xfrm>
        </p:spPr>
        <p:txBody>
          <a:bodyPr/>
          <a:lstStyle/>
          <a:p>
            <a:r>
              <a:rPr lang="zh-TW" altLang="en-US" dirty="0" smtClean="0"/>
              <a:t>選課</a:t>
            </a:r>
            <a:endParaRPr lang="zh-TW" altLang="en-US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644062" y="790696"/>
            <a:ext cx="2198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TKE2050_</a:t>
            </a:r>
            <a:r>
              <a:rPr lang="zh-TW" altLang="en-US" dirty="0"/>
              <a:t>停修申請</a:t>
            </a:r>
          </a:p>
        </p:txBody>
      </p:sp>
      <p:grpSp>
        <p:nvGrpSpPr>
          <p:cNvPr id="25" name="群組 24"/>
          <p:cNvGrpSpPr/>
          <p:nvPr/>
        </p:nvGrpSpPr>
        <p:grpSpPr>
          <a:xfrm>
            <a:off x="4507193" y="4553153"/>
            <a:ext cx="3439277" cy="831371"/>
            <a:chOff x="1462169" y="2012629"/>
            <a:chExt cx="3464091" cy="1783493"/>
          </a:xfrm>
        </p:grpSpPr>
        <p:cxnSp>
          <p:nvCxnSpPr>
            <p:cNvPr id="19" name="肘形接點 18"/>
            <p:cNvCxnSpPr/>
            <p:nvPr/>
          </p:nvCxnSpPr>
          <p:spPr>
            <a:xfrm rot="16200000" flipV="1">
              <a:off x="2547489" y="2392836"/>
              <a:ext cx="1026932" cy="266518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文字方塊 19"/>
            <p:cNvSpPr txBox="1"/>
            <p:nvPr/>
          </p:nvSpPr>
          <p:spPr>
            <a:xfrm>
              <a:off x="1462169" y="3003815"/>
              <a:ext cx="3464091" cy="79230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3.</a:t>
              </a:r>
              <a:r>
                <a:rPr lang="zh-TW" altLang="en-US" dirty="0" smtClean="0"/>
                <a:t>圈選停修原因及輸入連絡電話</a:t>
              </a:r>
              <a:endParaRPr lang="zh-TW" altLang="en-US" dirty="0"/>
            </a:p>
          </p:txBody>
        </p:sp>
      </p:grpSp>
      <p:grpSp>
        <p:nvGrpSpPr>
          <p:cNvPr id="56" name="群組 55"/>
          <p:cNvGrpSpPr/>
          <p:nvPr/>
        </p:nvGrpSpPr>
        <p:grpSpPr>
          <a:xfrm>
            <a:off x="7152668" y="2253717"/>
            <a:ext cx="1358788" cy="990530"/>
            <a:chOff x="4750352" y="-2481241"/>
            <a:chExt cx="1845577" cy="1077637"/>
          </a:xfrm>
        </p:grpSpPr>
        <p:cxnSp>
          <p:nvCxnSpPr>
            <p:cNvPr id="57" name="肘形接點 56"/>
            <p:cNvCxnSpPr/>
            <p:nvPr/>
          </p:nvCxnSpPr>
          <p:spPr>
            <a:xfrm rot="16200000" flipH="1">
              <a:off x="5505201" y="-1927986"/>
              <a:ext cx="692322" cy="356442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文字方塊 57"/>
            <p:cNvSpPr txBox="1"/>
            <p:nvPr/>
          </p:nvSpPr>
          <p:spPr>
            <a:xfrm>
              <a:off x="4750352" y="-2481241"/>
              <a:ext cx="1845577" cy="40181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4.</a:t>
              </a:r>
              <a:r>
                <a:rPr lang="zh-TW" altLang="en-US" dirty="0" smtClean="0"/>
                <a:t>按</a:t>
              </a:r>
              <a:r>
                <a:rPr lang="zh-TW" altLang="en-US" b="1" dirty="0" smtClean="0"/>
                <a:t>確定</a:t>
              </a:r>
              <a:r>
                <a:rPr lang="zh-TW" altLang="en-US" dirty="0" smtClean="0"/>
                <a:t>鈕</a:t>
              </a:r>
              <a:endParaRPr lang="zh-TW" altLang="en-US" dirty="0"/>
            </a:p>
          </p:txBody>
        </p:sp>
      </p:grpSp>
      <p:pic>
        <p:nvPicPr>
          <p:cNvPr id="15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1234" y="416794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274" y="281261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33159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62" y="1181100"/>
            <a:ext cx="7999787" cy="3996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投影片編號版面配置區 1"/>
          <p:cNvSpPr>
            <a:spLocks noGrp="1"/>
          </p:cNvSpPr>
          <p:nvPr>
            <p:ph type="sldNum" sz="quarter" idx="11"/>
          </p:nvPr>
        </p:nvSpPr>
        <p:spPr>
          <a:xfrm>
            <a:off x="0" y="6440487"/>
            <a:ext cx="847364" cy="365125"/>
          </a:xfrm>
        </p:spPr>
        <p:txBody>
          <a:bodyPr vert="horz" rtlCol="0" anchor="ctr"/>
          <a:lstStyle/>
          <a:p>
            <a:fld id="{80D04DB0-B013-FD4A-B922-51E59C648802}" type="slidenum">
              <a:rPr lang="zh-TW" altLang="en-US" sz="1100">
                <a:solidFill>
                  <a:schemeClr val="tx2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pPr/>
              <a:t>27</a:t>
            </a:fld>
            <a:endParaRPr lang="zh-TW" altLang="en-US" sz="1100" dirty="0">
              <a:solidFill>
                <a:schemeClr val="tx2">
                  <a:lumMod val="75000"/>
                  <a:lumOff val="2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42168"/>
            <a:ext cx="8229600" cy="889144"/>
          </a:xfrm>
        </p:spPr>
        <p:txBody>
          <a:bodyPr/>
          <a:lstStyle/>
          <a:p>
            <a:r>
              <a:rPr lang="zh-TW" altLang="en-US" dirty="0" smtClean="0"/>
              <a:t>選課</a:t>
            </a:r>
            <a:endParaRPr lang="zh-TW" altLang="en-US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644062" y="790696"/>
            <a:ext cx="2198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TKE2050_</a:t>
            </a:r>
            <a:r>
              <a:rPr lang="zh-TW" altLang="en-US" dirty="0"/>
              <a:t>停修申請</a:t>
            </a:r>
          </a:p>
        </p:txBody>
      </p:sp>
      <p:grpSp>
        <p:nvGrpSpPr>
          <p:cNvPr id="25" name="群組 24"/>
          <p:cNvGrpSpPr/>
          <p:nvPr/>
        </p:nvGrpSpPr>
        <p:grpSpPr>
          <a:xfrm>
            <a:off x="5554171" y="5046067"/>
            <a:ext cx="3203464" cy="1215455"/>
            <a:chOff x="733334" y="1391861"/>
            <a:chExt cx="2963905" cy="1819368"/>
          </a:xfrm>
        </p:grpSpPr>
        <p:cxnSp>
          <p:nvCxnSpPr>
            <p:cNvPr id="19" name="肘形接點 18"/>
            <p:cNvCxnSpPr/>
            <p:nvPr/>
          </p:nvCxnSpPr>
          <p:spPr>
            <a:xfrm rot="5400000" flipH="1" flipV="1">
              <a:off x="2342074" y="1587367"/>
              <a:ext cx="851900" cy="460888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文字方塊 19"/>
            <p:cNvSpPr txBox="1"/>
            <p:nvPr/>
          </p:nvSpPr>
          <p:spPr>
            <a:xfrm>
              <a:off x="733334" y="2243761"/>
              <a:ext cx="2963905" cy="96746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5.</a:t>
              </a:r>
              <a:r>
                <a:rPr lang="zh-TW" altLang="en-US" dirty="0" smtClean="0"/>
                <a:t>按</a:t>
              </a:r>
              <a:r>
                <a:rPr lang="zh-TW" altLang="en-US" b="1" dirty="0" smtClean="0"/>
                <a:t>列印停修單</a:t>
              </a:r>
              <a:endParaRPr lang="en-US" altLang="zh-TW" b="1" dirty="0" smtClean="0"/>
            </a:p>
            <a:p>
              <a:r>
                <a:rPr lang="en-US" altLang="zh-TW" dirty="0" smtClean="0"/>
                <a:t>6.</a:t>
              </a:r>
              <a:r>
                <a:rPr lang="zh-TW" altLang="en-US" dirty="0" smtClean="0"/>
                <a:t>按</a:t>
              </a:r>
              <a:r>
                <a:rPr lang="zh-TW" altLang="en-US" b="1" dirty="0" smtClean="0"/>
                <a:t>取消</a:t>
              </a:r>
              <a:r>
                <a:rPr lang="zh-TW" altLang="en-US" dirty="0" smtClean="0"/>
                <a:t>鈕可將停修申請刪除</a:t>
              </a:r>
              <a:endParaRPr lang="zh-TW" altLang="en-US" dirty="0"/>
            </a:p>
          </p:txBody>
        </p:sp>
      </p:grp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5235" y="4133356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2428" y="5125029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58647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912" y="1243578"/>
            <a:ext cx="8102937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投影片編號版面配置區 1"/>
          <p:cNvSpPr>
            <a:spLocks noGrp="1"/>
          </p:cNvSpPr>
          <p:nvPr>
            <p:ph type="sldNum" sz="quarter" idx="11"/>
          </p:nvPr>
        </p:nvSpPr>
        <p:spPr>
          <a:xfrm>
            <a:off x="0" y="6440487"/>
            <a:ext cx="847364" cy="365125"/>
          </a:xfrm>
        </p:spPr>
        <p:txBody>
          <a:bodyPr vert="horz" rtlCol="0" anchor="ctr"/>
          <a:lstStyle/>
          <a:p>
            <a:fld id="{80D04DB0-B013-FD4A-B922-51E59C648802}" type="slidenum">
              <a:rPr lang="zh-TW" altLang="en-US" sz="1100">
                <a:solidFill>
                  <a:schemeClr val="tx2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pPr/>
              <a:t>28</a:t>
            </a:fld>
            <a:endParaRPr lang="zh-TW" altLang="en-US" sz="1100" dirty="0">
              <a:solidFill>
                <a:schemeClr val="tx2">
                  <a:lumMod val="75000"/>
                  <a:lumOff val="2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42168"/>
            <a:ext cx="8229600" cy="889144"/>
          </a:xfrm>
        </p:spPr>
        <p:txBody>
          <a:bodyPr/>
          <a:lstStyle/>
          <a:p>
            <a:r>
              <a:rPr lang="zh-TW" altLang="en-US" dirty="0" smtClean="0"/>
              <a:t>選課</a:t>
            </a:r>
            <a:endParaRPr lang="zh-TW" altLang="en-US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644062" y="790696"/>
            <a:ext cx="2659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TKE2190_</a:t>
            </a:r>
            <a:r>
              <a:rPr lang="zh-TW" altLang="en-US" dirty="0"/>
              <a:t>領域課程查詢</a:t>
            </a:r>
          </a:p>
        </p:txBody>
      </p:sp>
      <p:grpSp>
        <p:nvGrpSpPr>
          <p:cNvPr id="25" name="群組 24"/>
          <p:cNvGrpSpPr/>
          <p:nvPr/>
        </p:nvGrpSpPr>
        <p:grpSpPr>
          <a:xfrm>
            <a:off x="4916182" y="4358035"/>
            <a:ext cx="1767953" cy="1145998"/>
            <a:chOff x="1637226" y="1594052"/>
            <a:chExt cx="1635743" cy="2458443"/>
          </a:xfrm>
        </p:grpSpPr>
        <p:cxnSp>
          <p:nvCxnSpPr>
            <p:cNvPr id="19" name="肘形接點 18"/>
            <p:cNvCxnSpPr/>
            <p:nvPr/>
          </p:nvCxnSpPr>
          <p:spPr>
            <a:xfrm rot="16200000" flipV="1">
              <a:off x="1574604" y="1974260"/>
              <a:ext cx="1026933" cy="266518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文字方塊 19"/>
            <p:cNvSpPr txBox="1"/>
            <p:nvPr/>
          </p:nvSpPr>
          <p:spPr>
            <a:xfrm>
              <a:off x="1637226" y="2665959"/>
              <a:ext cx="1635743" cy="138653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1.</a:t>
              </a:r>
              <a:r>
                <a:rPr lang="zh-TW" altLang="en-US" dirty="0" smtClean="0"/>
                <a:t>輸入查詢條件</a:t>
              </a:r>
              <a:endParaRPr lang="en-US" altLang="zh-TW" dirty="0" smtClean="0"/>
            </a:p>
            <a:p>
              <a:r>
                <a:rPr lang="en-US" altLang="zh-TW" dirty="0" smtClean="0"/>
                <a:t>2.</a:t>
              </a:r>
              <a:r>
                <a:rPr lang="zh-TW" altLang="en-US" dirty="0" smtClean="0"/>
                <a:t>按</a:t>
              </a:r>
              <a:r>
                <a:rPr lang="zh-TW" altLang="en-US" b="1" dirty="0" smtClean="0"/>
                <a:t>查詢</a:t>
              </a:r>
              <a:r>
                <a:rPr lang="zh-TW" altLang="en-US" dirty="0" smtClean="0"/>
                <a:t>鈕</a:t>
              </a:r>
              <a:endParaRPr lang="zh-TW" altLang="en-US" dirty="0"/>
            </a:p>
          </p:txBody>
        </p:sp>
      </p:grpSp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628" y="132115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0590" y="2118784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31099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02" y="1538923"/>
            <a:ext cx="8787532" cy="3823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D04DB0-B013-FD4A-B922-51E59C648802}" type="slidenum">
              <a:rPr lang="zh-TW" altLang="en-US" smtClean="0"/>
              <a:pPr/>
              <a:t>2</a:t>
            </a:fld>
            <a:endParaRPr lang="zh-TW" altLang="en-US" dirty="0"/>
          </a:p>
        </p:txBody>
      </p:sp>
      <p:sp>
        <p:nvSpPr>
          <p:cNvPr id="7" name="標題 1"/>
          <p:cNvSpPr>
            <a:spLocks noGrp="1"/>
          </p:cNvSpPr>
          <p:nvPr>
            <p:ph type="title" idx="4294967295"/>
          </p:nvPr>
        </p:nvSpPr>
        <p:spPr>
          <a:xfrm>
            <a:off x="176358" y="148389"/>
            <a:ext cx="8713787" cy="868362"/>
          </a:xfrm>
        </p:spPr>
        <p:txBody>
          <a:bodyPr/>
          <a:lstStyle/>
          <a:p>
            <a:r>
              <a:rPr lang="zh-TW" altLang="en-US" sz="4000" b="1" dirty="0" smtClean="0"/>
              <a:t>進入</a:t>
            </a:r>
            <a:r>
              <a:rPr lang="en-US" altLang="zh-TW" sz="4000" b="1" dirty="0" smtClean="0"/>
              <a:t>『</a:t>
            </a:r>
            <a:r>
              <a:rPr lang="zh-TW" altLang="en-US" sz="4000" b="1" dirty="0" smtClean="0"/>
              <a:t>教務系統</a:t>
            </a:r>
            <a:r>
              <a:rPr lang="en-US" altLang="zh-TW" sz="4000" b="1" dirty="0" smtClean="0"/>
              <a:t>』</a:t>
            </a:r>
            <a:endParaRPr lang="zh-TW" altLang="en-US" sz="4000" b="1" dirty="0" smtClean="0"/>
          </a:p>
        </p:txBody>
      </p:sp>
      <p:sp>
        <p:nvSpPr>
          <p:cNvPr id="9" name="文字方塊 4"/>
          <p:cNvSpPr txBox="1">
            <a:spLocks noChangeArrowheads="1"/>
          </p:cNvSpPr>
          <p:nvPr/>
        </p:nvSpPr>
        <p:spPr bwMode="auto">
          <a:xfrm>
            <a:off x="464404" y="921049"/>
            <a:ext cx="832312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ts val="1200"/>
              </a:spcBef>
            </a:pP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點選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[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教務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系統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]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" name="圓角矩形圖說文字 9"/>
          <p:cNvSpPr>
            <a:spLocks noChangeArrowheads="1"/>
          </p:cNvSpPr>
          <p:nvPr/>
        </p:nvSpPr>
        <p:spPr bwMode="auto">
          <a:xfrm>
            <a:off x="232202" y="2758159"/>
            <a:ext cx="1295400" cy="215900"/>
          </a:xfrm>
          <a:prstGeom prst="wedgeRoundRectCallout">
            <a:avLst>
              <a:gd name="adj1" fmla="val -49389"/>
              <a:gd name="adj2" fmla="val 28676"/>
              <a:gd name="adj3" fmla="val 16667"/>
            </a:avLst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xtLst/>
        </p:spPr>
        <p:txBody>
          <a:bodyPr anchor="ctr"/>
          <a:lstStyle/>
          <a:p>
            <a:pPr>
              <a:defRPr/>
            </a:pPr>
            <a:endParaRPr lang="zh-TW" altLang="en-US" b="1" dirty="0">
              <a:solidFill>
                <a:srgbClr val="0070C0"/>
              </a:solidFill>
              <a:latin typeface="+mn-lt"/>
              <a:ea typeface="+mn-ea"/>
            </a:endParaRPr>
          </a:p>
        </p:txBody>
      </p:sp>
      <p:sp>
        <p:nvSpPr>
          <p:cNvPr id="3" name="弧形箭號 (左彎) 2"/>
          <p:cNvSpPr/>
          <p:nvPr/>
        </p:nvSpPr>
        <p:spPr>
          <a:xfrm>
            <a:off x="1658320" y="1440158"/>
            <a:ext cx="1422540" cy="1721495"/>
          </a:xfrm>
          <a:prstGeom prst="curved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6542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62" y="1473558"/>
            <a:ext cx="7847366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投影片編號版面配置區 1"/>
          <p:cNvSpPr>
            <a:spLocks noGrp="1"/>
          </p:cNvSpPr>
          <p:nvPr>
            <p:ph type="sldNum" sz="quarter" idx="11"/>
          </p:nvPr>
        </p:nvSpPr>
        <p:spPr>
          <a:xfrm>
            <a:off x="0" y="6440487"/>
            <a:ext cx="847364" cy="365125"/>
          </a:xfrm>
        </p:spPr>
        <p:txBody>
          <a:bodyPr vert="horz" rtlCol="0" anchor="ctr"/>
          <a:lstStyle/>
          <a:p>
            <a:fld id="{80D04DB0-B013-FD4A-B922-51E59C648802}" type="slidenum">
              <a:rPr lang="zh-TW" altLang="en-US" sz="1100">
                <a:solidFill>
                  <a:schemeClr val="tx2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pPr/>
              <a:t>29</a:t>
            </a:fld>
            <a:endParaRPr lang="zh-TW" altLang="en-US" sz="1100" dirty="0">
              <a:solidFill>
                <a:schemeClr val="tx2">
                  <a:lumMod val="75000"/>
                  <a:lumOff val="2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42168"/>
            <a:ext cx="8229600" cy="889144"/>
          </a:xfrm>
        </p:spPr>
        <p:txBody>
          <a:bodyPr/>
          <a:lstStyle/>
          <a:p>
            <a:r>
              <a:rPr lang="zh-TW" altLang="en-US" dirty="0" smtClean="0"/>
              <a:t>選課</a:t>
            </a:r>
            <a:endParaRPr lang="zh-TW" altLang="en-US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644061" y="790696"/>
            <a:ext cx="5473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TKE2210_</a:t>
            </a:r>
            <a:r>
              <a:rPr lang="zh-TW" altLang="en-US" dirty="0"/>
              <a:t>課程課表</a:t>
            </a:r>
            <a:r>
              <a:rPr lang="zh-TW" altLang="en-US" dirty="0" smtClean="0"/>
              <a:t>查詢</a:t>
            </a:r>
            <a:r>
              <a:rPr lang="en-US" altLang="zh-TW" dirty="0"/>
              <a:t>/TKE2215_Course Search</a:t>
            </a:r>
            <a:endParaRPr lang="zh-TW" altLang="en-US" dirty="0"/>
          </a:p>
        </p:txBody>
      </p:sp>
      <p:grpSp>
        <p:nvGrpSpPr>
          <p:cNvPr id="25" name="群組 24"/>
          <p:cNvGrpSpPr/>
          <p:nvPr/>
        </p:nvGrpSpPr>
        <p:grpSpPr>
          <a:xfrm>
            <a:off x="3973277" y="1457570"/>
            <a:ext cx="4091044" cy="1352165"/>
            <a:chOff x="1502637" y="-6299893"/>
            <a:chExt cx="3034935" cy="3610391"/>
          </a:xfrm>
        </p:grpSpPr>
        <p:cxnSp>
          <p:nvCxnSpPr>
            <p:cNvPr id="19" name="肘形接點 18"/>
            <p:cNvCxnSpPr/>
            <p:nvPr/>
          </p:nvCxnSpPr>
          <p:spPr>
            <a:xfrm rot="5400000">
              <a:off x="2126542" y="-3395274"/>
              <a:ext cx="1145025" cy="266519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文字方塊 19"/>
            <p:cNvSpPr txBox="1"/>
            <p:nvPr/>
          </p:nvSpPr>
          <p:spPr>
            <a:xfrm>
              <a:off x="1502637" y="-6299893"/>
              <a:ext cx="3034935" cy="246536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1.</a:t>
              </a:r>
              <a:r>
                <a:rPr lang="zh-TW" altLang="en-US" dirty="0" smtClean="0"/>
                <a:t>下拉選查詢課程類別</a:t>
              </a:r>
              <a:r>
                <a:rPr lang="en-US" altLang="zh-TW" dirty="0" smtClean="0"/>
                <a:t>, </a:t>
              </a:r>
            </a:p>
            <a:p>
              <a:r>
                <a:rPr lang="zh-TW" altLang="en-US" dirty="0" smtClean="0"/>
                <a:t>   依不同類別會顯示不同查詢條件 </a:t>
              </a:r>
              <a:endParaRPr lang="en-US" altLang="zh-TW" dirty="0" smtClean="0"/>
            </a:p>
            <a:p>
              <a:r>
                <a:rPr lang="en-US" altLang="zh-TW" dirty="0" smtClean="0"/>
                <a:t>2.</a:t>
              </a:r>
              <a:r>
                <a:rPr lang="zh-TW" altLang="en-US" dirty="0" smtClean="0"/>
                <a:t>輸入查詢條件</a:t>
              </a:r>
              <a:r>
                <a:rPr lang="en-US" altLang="zh-TW" dirty="0" smtClean="0"/>
                <a:t>, </a:t>
              </a:r>
              <a:r>
                <a:rPr lang="zh-TW" altLang="en-US" dirty="0" smtClean="0"/>
                <a:t>按</a:t>
              </a:r>
              <a:r>
                <a:rPr lang="zh-TW" altLang="en-US" b="1" dirty="0" smtClean="0"/>
                <a:t>開課單位查詢</a:t>
              </a:r>
              <a:r>
                <a:rPr lang="zh-TW" altLang="en-US" dirty="0" smtClean="0"/>
                <a:t>鈕</a:t>
              </a:r>
              <a:endParaRPr lang="zh-TW" altLang="en-US" dirty="0"/>
            </a:p>
          </p:txBody>
        </p:sp>
      </p:grpSp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096" y="276204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833" y="2540484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392" y="4814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277" y="4814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群組 15"/>
          <p:cNvGrpSpPr/>
          <p:nvPr/>
        </p:nvGrpSpPr>
        <p:grpSpPr>
          <a:xfrm>
            <a:off x="2482691" y="4967201"/>
            <a:ext cx="3634774" cy="957082"/>
            <a:chOff x="1637226" y="1594052"/>
            <a:chExt cx="1916323" cy="3646903"/>
          </a:xfrm>
        </p:grpSpPr>
        <p:cxnSp>
          <p:nvCxnSpPr>
            <p:cNvPr id="17" name="肘形接點 16"/>
            <p:cNvCxnSpPr/>
            <p:nvPr/>
          </p:nvCxnSpPr>
          <p:spPr>
            <a:xfrm rot="16200000" flipV="1">
              <a:off x="1574604" y="1974260"/>
              <a:ext cx="1026933" cy="266518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文字方塊 17"/>
            <p:cNvSpPr txBox="1"/>
            <p:nvPr/>
          </p:nvSpPr>
          <p:spPr>
            <a:xfrm>
              <a:off x="1637226" y="2665959"/>
              <a:ext cx="1916323" cy="257499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3.</a:t>
              </a:r>
              <a:r>
                <a:rPr lang="zh-TW" altLang="en-US" dirty="0" smtClean="0"/>
                <a:t>點課號可查課程詳細資料</a:t>
              </a:r>
              <a:endParaRPr lang="en-US" altLang="zh-TW" dirty="0" smtClean="0"/>
            </a:p>
            <a:p>
              <a:r>
                <a:rPr lang="en-US" altLang="zh-TW" dirty="0" smtClean="0"/>
                <a:t>4.</a:t>
              </a:r>
              <a:r>
                <a:rPr lang="zh-TW" altLang="en-US" dirty="0" smtClean="0"/>
                <a:t>點授課老師姓名可查該老師課表</a:t>
              </a:r>
              <a:endParaRPr lang="zh-TW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508840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62" y="1321158"/>
            <a:ext cx="7984783" cy="3366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投影片編號版面配置區 1"/>
          <p:cNvSpPr>
            <a:spLocks noGrp="1"/>
          </p:cNvSpPr>
          <p:nvPr>
            <p:ph type="sldNum" sz="quarter" idx="11"/>
          </p:nvPr>
        </p:nvSpPr>
        <p:spPr>
          <a:xfrm>
            <a:off x="0" y="6440487"/>
            <a:ext cx="847364" cy="365125"/>
          </a:xfrm>
        </p:spPr>
        <p:txBody>
          <a:bodyPr vert="horz" rtlCol="0" anchor="ctr"/>
          <a:lstStyle/>
          <a:p>
            <a:fld id="{80D04DB0-B013-FD4A-B922-51E59C648802}" type="slidenum">
              <a:rPr lang="zh-TW" altLang="en-US" sz="1100">
                <a:solidFill>
                  <a:schemeClr val="tx2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pPr/>
              <a:t>30</a:t>
            </a:fld>
            <a:endParaRPr lang="zh-TW" altLang="en-US" sz="1100" dirty="0">
              <a:solidFill>
                <a:schemeClr val="tx2">
                  <a:lumMod val="75000"/>
                  <a:lumOff val="2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42168"/>
            <a:ext cx="8229600" cy="889144"/>
          </a:xfrm>
        </p:spPr>
        <p:txBody>
          <a:bodyPr/>
          <a:lstStyle/>
          <a:p>
            <a:r>
              <a:rPr lang="zh-TW" altLang="en-US" dirty="0" smtClean="0"/>
              <a:t>選課</a:t>
            </a:r>
            <a:endParaRPr lang="zh-TW" altLang="en-US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644062" y="790696"/>
            <a:ext cx="4044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TKE2240_</a:t>
            </a:r>
            <a:r>
              <a:rPr lang="zh-TW" altLang="en-US" dirty="0"/>
              <a:t>學生個人選課清單課表列印</a:t>
            </a:r>
          </a:p>
        </p:txBody>
      </p:sp>
      <p:grpSp>
        <p:nvGrpSpPr>
          <p:cNvPr id="25" name="群組 24"/>
          <p:cNvGrpSpPr/>
          <p:nvPr/>
        </p:nvGrpSpPr>
        <p:grpSpPr>
          <a:xfrm>
            <a:off x="3923750" y="4287373"/>
            <a:ext cx="2786143" cy="1348288"/>
            <a:chOff x="1637226" y="1594052"/>
            <a:chExt cx="2736663" cy="3400900"/>
          </a:xfrm>
        </p:grpSpPr>
        <p:cxnSp>
          <p:nvCxnSpPr>
            <p:cNvPr id="19" name="肘形接點 18"/>
            <p:cNvCxnSpPr/>
            <p:nvPr/>
          </p:nvCxnSpPr>
          <p:spPr>
            <a:xfrm rot="16200000" flipV="1">
              <a:off x="1574604" y="1974260"/>
              <a:ext cx="1026933" cy="266518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文字方塊 19"/>
            <p:cNvSpPr txBox="1"/>
            <p:nvPr/>
          </p:nvSpPr>
          <p:spPr>
            <a:xfrm>
              <a:off x="1637226" y="2665959"/>
              <a:ext cx="2736663" cy="2328993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1.</a:t>
              </a:r>
              <a:r>
                <a:rPr lang="zh-TW" altLang="en-US" dirty="0" smtClean="0"/>
                <a:t>下拉選學年期</a:t>
              </a:r>
              <a:endParaRPr lang="en-US" altLang="zh-TW" dirty="0" smtClean="0"/>
            </a:p>
            <a:p>
              <a:r>
                <a:rPr lang="en-US" altLang="zh-TW" dirty="0" smtClean="0"/>
                <a:t>2.</a:t>
              </a:r>
              <a:r>
                <a:rPr lang="zh-TW" altLang="en-US" dirty="0" smtClean="0"/>
                <a:t>按</a:t>
              </a:r>
              <a:r>
                <a:rPr lang="zh-TW" altLang="en-US" b="1" dirty="0" smtClean="0"/>
                <a:t>選課清單</a:t>
              </a:r>
              <a:r>
                <a:rPr lang="zh-TW" altLang="en-US" dirty="0" smtClean="0"/>
                <a:t>鈕</a:t>
              </a:r>
              <a:endParaRPr lang="en-US" altLang="zh-TW" dirty="0" smtClean="0"/>
            </a:p>
            <a:p>
              <a:r>
                <a:rPr lang="en-US" altLang="zh-TW" dirty="0" smtClean="0"/>
                <a:t>3.</a:t>
              </a:r>
              <a:r>
                <a:rPr lang="zh-TW" altLang="en-US" dirty="0" smtClean="0"/>
                <a:t>點課號</a:t>
              </a:r>
              <a:r>
                <a:rPr lang="zh-TW" altLang="en-US" dirty="0"/>
                <a:t>可</a:t>
              </a:r>
              <a:r>
                <a:rPr lang="zh-TW" altLang="en-US" dirty="0" smtClean="0"/>
                <a:t>查詢課程</a:t>
              </a:r>
              <a:r>
                <a:rPr lang="zh-TW" altLang="en-US" dirty="0"/>
                <a:t>大綱</a:t>
              </a:r>
            </a:p>
          </p:txBody>
        </p:sp>
      </p:grpSp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816" y="147355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244" y="227638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809" y="4647817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39832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62" y="1165441"/>
            <a:ext cx="7920389" cy="4037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投影片編號版面配置區 1"/>
          <p:cNvSpPr>
            <a:spLocks noGrp="1"/>
          </p:cNvSpPr>
          <p:nvPr>
            <p:ph type="sldNum" sz="quarter" idx="11"/>
          </p:nvPr>
        </p:nvSpPr>
        <p:spPr>
          <a:xfrm>
            <a:off x="0" y="6440487"/>
            <a:ext cx="847364" cy="365125"/>
          </a:xfrm>
        </p:spPr>
        <p:txBody>
          <a:bodyPr vert="horz" rtlCol="0" anchor="ctr"/>
          <a:lstStyle/>
          <a:p>
            <a:fld id="{80D04DB0-B013-FD4A-B922-51E59C648802}" type="slidenum">
              <a:rPr lang="zh-TW" altLang="en-US" sz="1100">
                <a:solidFill>
                  <a:schemeClr val="tx2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pPr/>
              <a:t>31</a:t>
            </a:fld>
            <a:endParaRPr lang="zh-TW" altLang="en-US" sz="1100" dirty="0">
              <a:solidFill>
                <a:schemeClr val="tx2">
                  <a:lumMod val="75000"/>
                  <a:lumOff val="2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42168"/>
            <a:ext cx="8229600" cy="889144"/>
          </a:xfrm>
        </p:spPr>
        <p:txBody>
          <a:bodyPr/>
          <a:lstStyle/>
          <a:p>
            <a:r>
              <a:rPr lang="zh-TW" altLang="en-US" dirty="0" smtClean="0"/>
              <a:t>選課</a:t>
            </a:r>
            <a:endParaRPr lang="zh-TW" altLang="en-US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644062" y="790696"/>
            <a:ext cx="4044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TKE2240_</a:t>
            </a:r>
            <a:r>
              <a:rPr lang="zh-TW" altLang="en-US" dirty="0"/>
              <a:t>學生個人選課清單課表列印</a:t>
            </a:r>
          </a:p>
        </p:txBody>
      </p:sp>
      <p:grpSp>
        <p:nvGrpSpPr>
          <p:cNvPr id="25" name="群組 24"/>
          <p:cNvGrpSpPr/>
          <p:nvPr/>
        </p:nvGrpSpPr>
        <p:grpSpPr>
          <a:xfrm>
            <a:off x="4360341" y="4695658"/>
            <a:ext cx="2748797" cy="1307203"/>
            <a:chOff x="2006120" y="2184969"/>
            <a:chExt cx="3138722" cy="3297267"/>
          </a:xfrm>
        </p:grpSpPr>
        <p:cxnSp>
          <p:nvCxnSpPr>
            <p:cNvPr id="19" name="肘形接點 18"/>
            <p:cNvCxnSpPr/>
            <p:nvPr/>
          </p:nvCxnSpPr>
          <p:spPr>
            <a:xfrm rot="16200000" flipV="1">
              <a:off x="2727725" y="2565177"/>
              <a:ext cx="1026933" cy="266518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文字方塊 19"/>
            <p:cNvSpPr txBox="1"/>
            <p:nvPr/>
          </p:nvSpPr>
          <p:spPr>
            <a:xfrm>
              <a:off x="2006120" y="3153244"/>
              <a:ext cx="3138722" cy="232899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1.</a:t>
              </a:r>
              <a:r>
                <a:rPr lang="zh-TW" altLang="en-US" dirty="0" smtClean="0"/>
                <a:t>下拉選學年期</a:t>
              </a:r>
              <a:endParaRPr lang="en-US" altLang="zh-TW" dirty="0" smtClean="0"/>
            </a:p>
            <a:p>
              <a:r>
                <a:rPr lang="en-US" altLang="zh-TW" dirty="0" smtClean="0"/>
                <a:t>2.</a:t>
              </a:r>
              <a:r>
                <a:rPr lang="zh-TW" altLang="en-US" dirty="0" smtClean="0"/>
                <a:t>按</a:t>
              </a:r>
              <a:r>
                <a:rPr lang="zh-TW" altLang="en-US" b="1" dirty="0" smtClean="0"/>
                <a:t>選課課表</a:t>
              </a:r>
              <a:r>
                <a:rPr lang="zh-TW" altLang="en-US" dirty="0" smtClean="0"/>
                <a:t>鈕</a:t>
              </a:r>
              <a:endParaRPr lang="en-US" altLang="zh-TW" dirty="0" smtClean="0"/>
            </a:p>
            <a:p>
              <a:r>
                <a:rPr lang="en-US" altLang="zh-TW" dirty="0" smtClean="0"/>
                <a:t>3.</a:t>
              </a:r>
              <a:r>
                <a:rPr lang="zh-TW" altLang="en-US" dirty="0" smtClean="0"/>
                <a:t>點節次</a:t>
              </a:r>
              <a:r>
                <a:rPr lang="zh-TW" altLang="en-US" dirty="0"/>
                <a:t>可查詢課程</a:t>
              </a:r>
              <a:r>
                <a:rPr lang="zh-TW" altLang="en-US" dirty="0" smtClean="0"/>
                <a:t>大綱</a:t>
              </a:r>
              <a:endParaRPr lang="zh-TW" altLang="en-US" dirty="0"/>
            </a:p>
          </p:txBody>
        </p:sp>
      </p:grpSp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5486" y="1236372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530" y="1877142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350" y="4543259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41993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1"/>
          <p:cNvSpPr>
            <a:spLocks noGrp="1"/>
          </p:cNvSpPr>
          <p:nvPr>
            <p:ph type="sldNum" sz="quarter" idx="11"/>
          </p:nvPr>
        </p:nvSpPr>
        <p:spPr>
          <a:xfrm>
            <a:off x="0" y="6440487"/>
            <a:ext cx="847364" cy="365125"/>
          </a:xfrm>
        </p:spPr>
        <p:txBody>
          <a:bodyPr vert="horz" rtlCol="0" anchor="ctr"/>
          <a:lstStyle/>
          <a:p>
            <a:fld id="{80D04DB0-B013-FD4A-B922-51E59C648802}" type="slidenum">
              <a:rPr lang="zh-TW" altLang="en-US" sz="1100">
                <a:solidFill>
                  <a:schemeClr val="tx2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pPr/>
              <a:t>32</a:t>
            </a:fld>
            <a:endParaRPr lang="zh-TW" altLang="en-US" sz="1100" dirty="0">
              <a:solidFill>
                <a:schemeClr val="tx2">
                  <a:lumMod val="75000"/>
                  <a:lumOff val="2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42168"/>
            <a:ext cx="8229600" cy="889144"/>
          </a:xfrm>
        </p:spPr>
        <p:txBody>
          <a:bodyPr/>
          <a:lstStyle/>
          <a:p>
            <a:r>
              <a:rPr lang="zh-TW" altLang="en-US" dirty="0" smtClean="0"/>
              <a:t>其他</a:t>
            </a:r>
            <a:endParaRPr lang="zh-TW" altLang="en-US" dirty="0"/>
          </a:p>
        </p:txBody>
      </p:sp>
      <p:sp>
        <p:nvSpPr>
          <p:cNvPr id="19" name="圓角矩形 41"/>
          <p:cNvSpPr/>
          <p:nvPr/>
        </p:nvSpPr>
        <p:spPr bwMode="auto">
          <a:xfrm>
            <a:off x="662211" y="1369727"/>
            <a:ext cx="2312987" cy="720725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b="1" dirty="0">
                <a:solidFill>
                  <a:schemeClr val="tx1"/>
                </a:solidFill>
                <a:latin typeface="Arial" pitchFamily="34" charset="0"/>
              </a:rPr>
              <a:t>GRD3060</a:t>
            </a:r>
            <a:r>
              <a:rPr lang="en-US" altLang="zh-TW" b="1" dirty="0" smtClean="0">
                <a:solidFill>
                  <a:schemeClr val="tx1"/>
                </a:solidFill>
                <a:latin typeface="Arial" pitchFamily="34" charset="0"/>
              </a:rPr>
              <a:t>_</a:t>
            </a:r>
          </a:p>
          <a:p>
            <a:pPr algn="ctr">
              <a:defRPr/>
            </a:pPr>
            <a:r>
              <a:rPr lang="zh-TW" altLang="en-US" b="1" dirty="0" smtClean="0">
                <a:solidFill>
                  <a:schemeClr val="tx1"/>
                </a:solidFill>
                <a:latin typeface="Arial" pitchFamily="34" charset="0"/>
              </a:rPr>
              <a:t>查詢</a:t>
            </a:r>
            <a:r>
              <a:rPr lang="zh-TW" altLang="en-US" b="1" dirty="0">
                <a:solidFill>
                  <a:schemeClr val="tx1"/>
                </a:solidFill>
                <a:latin typeface="Arial" pitchFamily="34" charset="0"/>
              </a:rPr>
              <a:t>當學期成績預警</a:t>
            </a:r>
          </a:p>
        </p:txBody>
      </p:sp>
      <p:sp>
        <p:nvSpPr>
          <p:cNvPr id="21" name="文字方塊 20"/>
          <p:cNvSpPr txBox="1"/>
          <p:nvPr/>
        </p:nvSpPr>
        <p:spPr>
          <a:xfrm>
            <a:off x="662211" y="100039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成績</a:t>
            </a:r>
            <a:endParaRPr lang="zh-TW" altLang="en-US" dirty="0"/>
          </a:p>
        </p:txBody>
      </p:sp>
      <p:sp>
        <p:nvSpPr>
          <p:cNvPr id="23" name="圓角矩形 41"/>
          <p:cNvSpPr/>
          <p:nvPr/>
        </p:nvSpPr>
        <p:spPr bwMode="auto">
          <a:xfrm>
            <a:off x="662211" y="2693362"/>
            <a:ext cx="2312987" cy="720725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b="1" dirty="0">
                <a:solidFill>
                  <a:schemeClr val="tx1"/>
                </a:solidFill>
                <a:latin typeface="Arial" pitchFamily="34" charset="0"/>
              </a:rPr>
              <a:t>CSH6010</a:t>
            </a:r>
            <a:r>
              <a:rPr lang="en-US" altLang="zh-TW" b="1" dirty="0" smtClean="0">
                <a:solidFill>
                  <a:schemeClr val="tx1"/>
                </a:solidFill>
                <a:latin typeface="Arial" pitchFamily="34" charset="0"/>
              </a:rPr>
              <a:t>_</a:t>
            </a:r>
          </a:p>
          <a:p>
            <a:pPr algn="ctr">
              <a:defRPr/>
            </a:pPr>
            <a:r>
              <a:rPr lang="zh-TW" altLang="en-US" b="1" dirty="0" smtClean="0">
                <a:solidFill>
                  <a:schemeClr val="tx1"/>
                </a:solidFill>
                <a:latin typeface="Arial" pitchFamily="34" charset="0"/>
              </a:rPr>
              <a:t>繳費</a:t>
            </a:r>
            <a:r>
              <a:rPr lang="zh-TW" altLang="en-US" b="1" dirty="0">
                <a:solidFill>
                  <a:schemeClr val="tx1"/>
                </a:solidFill>
                <a:latin typeface="Arial" pitchFamily="34" charset="0"/>
              </a:rPr>
              <a:t>單查詢及列印</a:t>
            </a:r>
          </a:p>
        </p:txBody>
      </p:sp>
      <p:sp>
        <p:nvSpPr>
          <p:cNvPr id="24" name="文字方塊 23"/>
          <p:cNvSpPr txBox="1"/>
          <p:nvPr/>
        </p:nvSpPr>
        <p:spPr>
          <a:xfrm>
            <a:off x="662211" y="230116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出納繳費</a:t>
            </a:r>
            <a:endParaRPr lang="zh-TW" altLang="en-US" dirty="0"/>
          </a:p>
        </p:txBody>
      </p:sp>
      <p:sp>
        <p:nvSpPr>
          <p:cNvPr id="25" name="圓角矩形 41"/>
          <p:cNvSpPr/>
          <p:nvPr/>
        </p:nvSpPr>
        <p:spPr bwMode="auto">
          <a:xfrm>
            <a:off x="662211" y="4016997"/>
            <a:ext cx="2312987" cy="720725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b="1" dirty="0">
                <a:solidFill>
                  <a:schemeClr val="tx1"/>
                </a:solidFill>
                <a:latin typeface="Arial" pitchFamily="34" charset="0"/>
              </a:rPr>
              <a:t>SRP1010</a:t>
            </a:r>
            <a:r>
              <a:rPr lang="en-US" altLang="zh-TW" b="1" dirty="0" smtClean="0">
                <a:solidFill>
                  <a:schemeClr val="tx1"/>
                </a:solidFill>
                <a:latin typeface="Arial" pitchFamily="34" charset="0"/>
              </a:rPr>
              <a:t>_</a:t>
            </a:r>
            <a:r>
              <a:rPr lang="zh-TW" altLang="en-US" b="1" dirty="0" smtClean="0">
                <a:solidFill>
                  <a:schemeClr val="tx1"/>
                </a:solidFill>
                <a:latin typeface="Arial" pitchFamily="34" charset="0"/>
              </a:rPr>
              <a:t>查詢</a:t>
            </a:r>
            <a:r>
              <a:rPr lang="zh-TW" altLang="en-US" b="1" dirty="0">
                <a:solidFill>
                  <a:schemeClr val="tx1"/>
                </a:solidFill>
                <a:latin typeface="Arial" pitchFamily="34" charset="0"/>
              </a:rPr>
              <a:t>個人獎懲</a:t>
            </a:r>
            <a:r>
              <a:rPr lang="en-US" altLang="zh-TW" b="1" dirty="0">
                <a:solidFill>
                  <a:schemeClr val="tx1"/>
                </a:solidFill>
                <a:latin typeface="Arial" pitchFamily="34" charset="0"/>
              </a:rPr>
              <a:t>-</a:t>
            </a:r>
            <a:r>
              <a:rPr lang="zh-TW" altLang="en-US" b="1" dirty="0">
                <a:solidFill>
                  <a:schemeClr val="tx1"/>
                </a:solidFill>
                <a:latin typeface="Arial" pitchFamily="34" charset="0"/>
              </a:rPr>
              <a:t>操行成績</a:t>
            </a:r>
          </a:p>
        </p:txBody>
      </p:sp>
      <p:sp>
        <p:nvSpPr>
          <p:cNvPr id="26" name="文字方塊 25"/>
          <p:cNvSpPr txBox="1"/>
          <p:nvPr/>
        </p:nvSpPr>
        <p:spPr>
          <a:xfrm>
            <a:off x="662211" y="367696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獎懲</a:t>
            </a:r>
            <a:endParaRPr lang="zh-TW" altLang="en-US" dirty="0"/>
          </a:p>
        </p:txBody>
      </p:sp>
      <p:sp>
        <p:nvSpPr>
          <p:cNvPr id="27" name="圓角矩形 41"/>
          <p:cNvSpPr/>
          <p:nvPr/>
        </p:nvSpPr>
        <p:spPr bwMode="auto">
          <a:xfrm>
            <a:off x="3504140" y="1385026"/>
            <a:ext cx="2312987" cy="720725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b="1" dirty="0">
                <a:solidFill>
                  <a:schemeClr val="tx1"/>
                </a:solidFill>
                <a:latin typeface="Arial" pitchFamily="34" charset="0"/>
              </a:rPr>
              <a:t>SAC2010_ </a:t>
            </a:r>
            <a:endParaRPr lang="en-US" altLang="zh-TW" b="1" dirty="0" smtClean="0">
              <a:solidFill>
                <a:schemeClr val="tx1"/>
              </a:solidFill>
              <a:latin typeface="Arial" pitchFamily="34" charset="0"/>
            </a:endParaRPr>
          </a:p>
          <a:p>
            <a:pPr algn="ctr">
              <a:defRPr/>
            </a:pPr>
            <a:r>
              <a:rPr lang="zh-TW" altLang="en-US" b="1" dirty="0" smtClean="0">
                <a:solidFill>
                  <a:schemeClr val="tx1"/>
                </a:solidFill>
                <a:latin typeface="Arial" pitchFamily="34" charset="0"/>
              </a:rPr>
              <a:t>申請</a:t>
            </a:r>
            <a:r>
              <a:rPr lang="zh-TW" altLang="en-US" b="1" dirty="0">
                <a:solidFill>
                  <a:schemeClr val="tx1"/>
                </a:solidFill>
                <a:latin typeface="Arial" pitchFamily="34" charset="0"/>
              </a:rPr>
              <a:t>就學貸款</a:t>
            </a:r>
          </a:p>
        </p:txBody>
      </p:sp>
      <p:sp>
        <p:nvSpPr>
          <p:cNvPr id="35" name="文字方塊 34"/>
          <p:cNvSpPr txBox="1"/>
          <p:nvPr/>
        </p:nvSpPr>
        <p:spPr>
          <a:xfrm>
            <a:off x="3506290" y="1015695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就貸減免</a:t>
            </a:r>
            <a:endParaRPr lang="zh-TW" altLang="en-US" dirty="0"/>
          </a:p>
        </p:txBody>
      </p:sp>
      <p:sp>
        <p:nvSpPr>
          <p:cNvPr id="37" name="圓角矩形 41"/>
          <p:cNvSpPr/>
          <p:nvPr/>
        </p:nvSpPr>
        <p:spPr bwMode="auto">
          <a:xfrm>
            <a:off x="3504140" y="2127737"/>
            <a:ext cx="2312987" cy="720725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b="1" dirty="0">
                <a:solidFill>
                  <a:schemeClr val="tx1"/>
                </a:solidFill>
                <a:latin typeface="Arial" pitchFamily="34" charset="0"/>
              </a:rPr>
              <a:t>SAC5010_</a:t>
            </a:r>
            <a:r>
              <a:rPr lang="zh-TW" altLang="en-US" b="1" dirty="0">
                <a:solidFill>
                  <a:schemeClr val="tx1"/>
                </a:solidFill>
                <a:latin typeface="Arial" pitchFamily="34" charset="0"/>
              </a:rPr>
              <a:t>查詢就學貸款歷年申請</a:t>
            </a:r>
            <a:r>
              <a:rPr lang="zh-TW" altLang="en-US" b="1" dirty="0" smtClean="0">
                <a:solidFill>
                  <a:schemeClr val="tx1"/>
                </a:solidFill>
                <a:latin typeface="Arial" pitchFamily="34" charset="0"/>
              </a:rPr>
              <a:t>資料</a:t>
            </a:r>
            <a:endParaRPr lang="zh-TW" altLang="en-US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39" name="圓角矩形 41"/>
          <p:cNvSpPr/>
          <p:nvPr/>
        </p:nvSpPr>
        <p:spPr bwMode="auto">
          <a:xfrm>
            <a:off x="3504140" y="3140907"/>
            <a:ext cx="2312987" cy="720725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b="1" dirty="0">
                <a:solidFill>
                  <a:schemeClr val="tx1"/>
                </a:solidFill>
                <a:latin typeface="Arial" pitchFamily="34" charset="0"/>
              </a:rPr>
              <a:t>SAC3010</a:t>
            </a:r>
            <a:r>
              <a:rPr lang="en-US" altLang="zh-TW" b="1" dirty="0" smtClean="0">
                <a:solidFill>
                  <a:schemeClr val="tx1"/>
                </a:solidFill>
                <a:latin typeface="Arial" pitchFamily="34" charset="0"/>
              </a:rPr>
              <a:t>_</a:t>
            </a:r>
          </a:p>
          <a:p>
            <a:pPr algn="ctr">
              <a:defRPr/>
            </a:pPr>
            <a:r>
              <a:rPr lang="zh-TW" altLang="en-US" b="1" dirty="0" smtClean="0">
                <a:solidFill>
                  <a:schemeClr val="tx1"/>
                </a:solidFill>
                <a:latin typeface="Arial" pitchFamily="34" charset="0"/>
              </a:rPr>
              <a:t>申請</a:t>
            </a:r>
            <a:r>
              <a:rPr lang="zh-TW" altLang="en-US" b="1" dirty="0">
                <a:solidFill>
                  <a:schemeClr val="tx1"/>
                </a:solidFill>
                <a:latin typeface="Arial" pitchFamily="34" charset="0"/>
              </a:rPr>
              <a:t>減免</a:t>
            </a:r>
            <a:r>
              <a:rPr lang="zh-TW" altLang="en-US" b="1" dirty="0" smtClean="0">
                <a:solidFill>
                  <a:schemeClr val="tx1"/>
                </a:solidFill>
                <a:latin typeface="Arial" pitchFamily="34" charset="0"/>
              </a:rPr>
              <a:t>補助</a:t>
            </a:r>
            <a:endParaRPr lang="zh-TW" altLang="en-US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40" name="圓角矩形 41"/>
          <p:cNvSpPr/>
          <p:nvPr/>
        </p:nvSpPr>
        <p:spPr bwMode="auto">
          <a:xfrm>
            <a:off x="3504140" y="3883618"/>
            <a:ext cx="2312987" cy="720725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b="1" dirty="0">
                <a:solidFill>
                  <a:schemeClr val="tx1"/>
                </a:solidFill>
                <a:latin typeface="Arial" pitchFamily="34" charset="0"/>
              </a:rPr>
              <a:t>SAC5020_</a:t>
            </a:r>
            <a:r>
              <a:rPr lang="zh-TW" altLang="en-US" b="1" dirty="0">
                <a:solidFill>
                  <a:schemeClr val="tx1"/>
                </a:solidFill>
                <a:latin typeface="Arial" pitchFamily="34" charset="0"/>
              </a:rPr>
              <a:t>查詢減免補助歷年申請資料</a:t>
            </a:r>
          </a:p>
        </p:txBody>
      </p:sp>
      <p:sp>
        <p:nvSpPr>
          <p:cNvPr id="41" name="圓角矩形 41"/>
          <p:cNvSpPr/>
          <p:nvPr/>
        </p:nvSpPr>
        <p:spPr bwMode="auto">
          <a:xfrm>
            <a:off x="662211" y="5340632"/>
            <a:ext cx="2312987" cy="720725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b="1" dirty="0">
                <a:solidFill>
                  <a:schemeClr val="tx1"/>
                </a:solidFill>
                <a:latin typeface="Arial" pitchFamily="34" charset="0"/>
              </a:rPr>
              <a:t>SMM1010_</a:t>
            </a:r>
            <a:r>
              <a:rPr lang="zh-TW" altLang="en-US" b="1" dirty="0">
                <a:solidFill>
                  <a:schemeClr val="tx1"/>
                </a:solidFill>
                <a:latin typeface="Arial" pitchFamily="34" charset="0"/>
              </a:rPr>
              <a:t>維護復學生兵役資料</a:t>
            </a:r>
          </a:p>
        </p:txBody>
      </p:sp>
      <p:sp>
        <p:nvSpPr>
          <p:cNvPr id="42" name="文字方塊 41"/>
          <p:cNvSpPr txBox="1"/>
          <p:nvPr/>
        </p:nvSpPr>
        <p:spPr>
          <a:xfrm>
            <a:off x="662211" y="4971301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兵役</a:t>
            </a:r>
            <a:endParaRPr lang="zh-TW" altLang="en-US" dirty="0"/>
          </a:p>
        </p:txBody>
      </p:sp>
      <p:sp>
        <p:nvSpPr>
          <p:cNvPr id="43" name="圓角矩形 41"/>
          <p:cNvSpPr/>
          <p:nvPr/>
        </p:nvSpPr>
        <p:spPr bwMode="auto">
          <a:xfrm>
            <a:off x="6373984" y="1389375"/>
            <a:ext cx="2312987" cy="720725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b="1" dirty="0">
                <a:solidFill>
                  <a:schemeClr val="tx1"/>
                </a:solidFill>
                <a:latin typeface="Arial" pitchFamily="34" charset="0"/>
              </a:rPr>
              <a:t>TED5010_</a:t>
            </a:r>
            <a:r>
              <a:rPr lang="zh-TW" altLang="en-US" b="1" dirty="0">
                <a:solidFill>
                  <a:schemeClr val="tx1"/>
                </a:solidFill>
                <a:latin typeface="Arial" pitchFamily="34" charset="0"/>
              </a:rPr>
              <a:t>維護學生教育專業課程科目表</a:t>
            </a:r>
          </a:p>
        </p:txBody>
      </p:sp>
      <p:sp>
        <p:nvSpPr>
          <p:cNvPr id="44" name="圓角矩形 41"/>
          <p:cNvSpPr/>
          <p:nvPr/>
        </p:nvSpPr>
        <p:spPr bwMode="auto">
          <a:xfrm>
            <a:off x="6373984" y="2132086"/>
            <a:ext cx="2312987" cy="720725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b="1" dirty="0">
                <a:solidFill>
                  <a:schemeClr val="tx1"/>
                </a:solidFill>
                <a:latin typeface="Arial" pitchFamily="34" charset="0"/>
              </a:rPr>
              <a:t>TED5020_</a:t>
            </a:r>
            <a:r>
              <a:rPr lang="zh-TW" altLang="en-US" b="1" dirty="0">
                <a:solidFill>
                  <a:schemeClr val="tx1"/>
                </a:solidFill>
                <a:latin typeface="Arial" pitchFamily="34" charset="0"/>
              </a:rPr>
              <a:t>維護學生專門課程修習科目表</a:t>
            </a:r>
          </a:p>
        </p:txBody>
      </p:sp>
      <p:sp>
        <p:nvSpPr>
          <p:cNvPr id="45" name="圓角矩形 41"/>
          <p:cNvSpPr/>
          <p:nvPr/>
        </p:nvSpPr>
        <p:spPr bwMode="auto">
          <a:xfrm>
            <a:off x="6373984" y="2890623"/>
            <a:ext cx="2312987" cy="720725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b="1" dirty="0">
                <a:solidFill>
                  <a:schemeClr val="tx1"/>
                </a:solidFill>
                <a:latin typeface="Arial" pitchFamily="34" charset="0"/>
              </a:rPr>
              <a:t>TED7010</a:t>
            </a:r>
            <a:r>
              <a:rPr lang="en-US" altLang="zh-TW" b="1" dirty="0" smtClean="0">
                <a:solidFill>
                  <a:schemeClr val="tx1"/>
                </a:solidFill>
                <a:latin typeface="Arial" pitchFamily="34" charset="0"/>
              </a:rPr>
              <a:t>_</a:t>
            </a:r>
            <a:r>
              <a:rPr lang="zh-TW" altLang="en-US" b="1" dirty="0" smtClean="0">
                <a:solidFill>
                  <a:schemeClr val="tx1"/>
                </a:solidFill>
                <a:latin typeface="Arial" pitchFamily="34" charset="0"/>
              </a:rPr>
              <a:t>查詢</a:t>
            </a:r>
            <a:r>
              <a:rPr lang="zh-TW" altLang="en-US" b="1" dirty="0">
                <a:solidFill>
                  <a:schemeClr val="tx1"/>
                </a:solidFill>
                <a:latin typeface="Arial" pitchFamily="34" charset="0"/>
              </a:rPr>
              <a:t>教育科目修課狀態</a:t>
            </a:r>
          </a:p>
        </p:txBody>
      </p:sp>
      <p:sp>
        <p:nvSpPr>
          <p:cNvPr id="46" name="文字方塊 45"/>
          <p:cNvSpPr txBox="1"/>
          <p:nvPr/>
        </p:nvSpPr>
        <p:spPr>
          <a:xfrm>
            <a:off x="6373984" y="100039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師資培育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110660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63" y="1395413"/>
            <a:ext cx="7971904" cy="38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投影片編號版面配置區 1"/>
          <p:cNvSpPr>
            <a:spLocks noGrp="1"/>
          </p:cNvSpPr>
          <p:nvPr>
            <p:ph type="sldNum" sz="quarter" idx="11"/>
          </p:nvPr>
        </p:nvSpPr>
        <p:spPr>
          <a:xfrm>
            <a:off x="0" y="6440487"/>
            <a:ext cx="847364" cy="365125"/>
          </a:xfrm>
        </p:spPr>
        <p:txBody>
          <a:bodyPr vert="horz" rtlCol="0" anchor="ctr"/>
          <a:lstStyle/>
          <a:p>
            <a:fld id="{80D04DB0-B013-FD4A-B922-51E59C648802}" type="slidenum">
              <a:rPr lang="zh-TW" altLang="en-US" sz="1100">
                <a:solidFill>
                  <a:schemeClr val="tx2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pPr/>
              <a:t>33</a:t>
            </a:fld>
            <a:endParaRPr lang="zh-TW" altLang="en-US" sz="1100" dirty="0">
              <a:solidFill>
                <a:schemeClr val="tx2">
                  <a:lumMod val="75000"/>
                  <a:lumOff val="2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42168"/>
            <a:ext cx="8229600" cy="889144"/>
          </a:xfrm>
        </p:spPr>
        <p:txBody>
          <a:bodyPr/>
          <a:lstStyle/>
          <a:p>
            <a:r>
              <a:rPr lang="zh-TW" altLang="en-US" dirty="0" smtClean="0"/>
              <a:t>成績</a:t>
            </a:r>
            <a:endParaRPr lang="zh-TW" altLang="en-US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644062" y="790696"/>
            <a:ext cx="3416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GRD3060_</a:t>
            </a:r>
            <a:r>
              <a:rPr lang="zh-TW" altLang="en-US" dirty="0"/>
              <a:t>查詢當學期成績預警</a:t>
            </a:r>
          </a:p>
        </p:txBody>
      </p:sp>
      <p:grpSp>
        <p:nvGrpSpPr>
          <p:cNvPr id="25" name="群組 24"/>
          <p:cNvGrpSpPr/>
          <p:nvPr/>
        </p:nvGrpSpPr>
        <p:grpSpPr>
          <a:xfrm>
            <a:off x="4837742" y="4893972"/>
            <a:ext cx="2966856" cy="922741"/>
            <a:chOff x="2797182" y="504184"/>
            <a:chExt cx="2807494" cy="1101794"/>
          </a:xfrm>
        </p:grpSpPr>
        <p:cxnSp>
          <p:nvCxnSpPr>
            <p:cNvPr id="19" name="肘形接點 18"/>
            <p:cNvCxnSpPr/>
            <p:nvPr/>
          </p:nvCxnSpPr>
          <p:spPr>
            <a:xfrm flipV="1">
              <a:off x="4316706" y="504184"/>
              <a:ext cx="846794" cy="674552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文字方塊 19"/>
            <p:cNvSpPr txBox="1"/>
            <p:nvPr/>
          </p:nvSpPr>
          <p:spPr>
            <a:xfrm>
              <a:off x="2797182" y="1164979"/>
              <a:ext cx="2807494" cy="44099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zh-TW" altLang="en-US" dirty="0" smtClean="0"/>
                <a:t>查詢當學期成績被預警狀況</a:t>
              </a:r>
              <a:endParaRPr lang="zh-TW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9033209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60" y="1139121"/>
            <a:ext cx="8074935" cy="4488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投影片編號版面配置區 1"/>
          <p:cNvSpPr>
            <a:spLocks noGrp="1"/>
          </p:cNvSpPr>
          <p:nvPr>
            <p:ph type="sldNum" sz="quarter" idx="11"/>
          </p:nvPr>
        </p:nvSpPr>
        <p:spPr>
          <a:xfrm>
            <a:off x="0" y="6440487"/>
            <a:ext cx="847364" cy="365125"/>
          </a:xfrm>
        </p:spPr>
        <p:txBody>
          <a:bodyPr vert="horz" rtlCol="0" anchor="ctr"/>
          <a:lstStyle/>
          <a:p>
            <a:fld id="{80D04DB0-B013-FD4A-B922-51E59C648802}" type="slidenum">
              <a:rPr lang="zh-TW" altLang="en-US" sz="1100">
                <a:solidFill>
                  <a:schemeClr val="tx2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pPr/>
              <a:t>34</a:t>
            </a:fld>
            <a:endParaRPr lang="zh-TW" altLang="en-US" sz="1100" dirty="0">
              <a:solidFill>
                <a:schemeClr val="tx2">
                  <a:lumMod val="75000"/>
                  <a:lumOff val="2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42168"/>
            <a:ext cx="8229600" cy="889144"/>
          </a:xfrm>
        </p:spPr>
        <p:txBody>
          <a:bodyPr/>
          <a:lstStyle/>
          <a:p>
            <a:r>
              <a:rPr lang="zh-TW" altLang="en-US" dirty="0" smtClean="0"/>
              <a:t>出納繳費</a:t>
            </a:r>
            <a:endParaRPr lang="zh-TW" altLang="en-US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644062" y="790696"/>
            <a:ext cx="3159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CSH6010_</a:t>
            </a:r>
            <a:r>
              <a:rPr lang="zh-TW" altLang="en-US" dirty="0"/>
              <a:t>繳費單查詢及列印</a:t>
            </a:r>
          </a:p>
        </p:txBody>
      </p:sp>
      <p:grpSp>
        <p:nvGrpSpPr>
          <p:cNvPr id="25" name="群組 24"/>
          <p:cNvGrpSpPr/>
          <p:nvPr/>
        </p:nvGrpSpPr>
        <p:grpSpPr>
          <a:xfrm>
            <a:off x="2223981" y="4247025"/>
            <a:ext cx="5714993" cy="2060642"/>
            <a:chOff x="-327283" y="27667"/>
            <a:chExt cx="6163511" cy="2060642"/>
          </a:xfrm>
        </p:grpSpPr>
        <p:cxnSp>
          <p:nvCxnSpPr>
            <p:cNvPr id="19" name="肘形接點 18"/>
            <p:cNvCxnSpPr/>
            <p:nvPr/>
          </p:nvCxnSpPr>
          <p:spPr>
            <a:xfrm rot="5400000" flipH="1" flipV="1">
              <a:off x="3952869" y="391503"/>
              <a:ext cx="1151070" cy="423397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文字方塊 19"/>
            <p:cNvSpPr txBox="1"/>
            <p:nvPr/>
          </p:nvSpPr>
          <p:spPr>
            <a:xfrm>
              <a:off x="-327283" y="1164979"/>
              <a:ext cx="6163511" cy="92333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zh-TW" altLang="en-US" dirty="0" smtClean="0"/>
                <a:t>查詢</a:t>
              </a:r>
              <a:r>
                <a:rPr lang="zh-TW" altLang="en-US" dirty="0"/>
                <a:t>繳費</a:t>
              </a:r>
              <a:r>
                <a:rPr lang="zh-TW" altLang="en-US" dirty="0" smtClean="0"/>
                <a:t>單繳納狀態</a:t>
              </a:r>
              <a:r>
                <a:rPr lang="en-US" altLang="zh-TW" dirty="0" smtClean="0"/>
                <a:t>, </a:t>
              </a:r>
              <a:r>
                <a:rPr lang="zh-TW" altLang="en-US" dirty="0"/>
                <a:t>若為</a:t>
              </a:r>
              <a:r>
                <a:rPr lang="zh-TW" altLang="en-US" dirty="0" smtClean="0"/>
                <a:t>校內繳費</a:t>
              </a:r>
              <a:r>
                <a:rPr lang="zh-TW" altLang="en-US" dirty="0"/>
                <a:t>單可列印繳費</a:t>
              </a:r>
              <a:r>
                <a:rPr lang="zh-TW" altLang="en-US" dirty="0" smtClean="0"/>
                <a:t>記錄</a:t>
              </a:r>
              <a:endParaRPr lang="en-US" altLang="zh-TW" dirty="0"/>
            </a:p>
            <a:p>
              <a:pPr marL="342900" indent="-342900">
                <a:buAutoNum type="arabicPeriod"/>
              </a:pPr>
              <a:r>
                <a:rPr lang="zh-TW" altLang="en-US" dirty="0" smtClean="0"/>
                <a:t>查詢不同學年期</a:t>
              </a:r>
              <a:r>
                <a:rPr lang="en-US" altLang="zh-TW" dirty="0"/>
                <a:t>,</a:t>
              </a:r>
              <a:r>
                <a:rPr lang="zh-TW" altLang="en-US" dirty="0" smtClean="0"/>
                <a:t>請輸入學年期</a:t>
              </a:r>
              <a:endParaRPr lang="en-US" altLang="zh-TW" dirty="0" smtClean="0"/>
            </a:p>
            <a:p>
              <a:pPr marL="342900" indent="-342900">
                <a:buAutoNum type="arabicPeriod"/>
              </a:pPr>
              <a:r>
                <a:rPr lang="zh-TW" altLang="en-US" dirty="0"/>
                <a:t>按</a:t>
              </a:r>
              <a:r>
                <a:rPr lang="zh-TW" altLang="en-US" b="1" dirty="0" smtClean="0"/>
                <a:t>查詢</a:t>
              </a:r>
              <a:r>
                <a:rPr lang="zh-TW" altLang="en-US" dirty="0" smtClean="0"/>
                <a:t>鈕</a:t>
              </a:r>
              <a:endParaRPr lang="zh-TW" altLang="en-US" dirty="0"/>
            </a:p>
          </p:txBody>
        </p:sp>
      </p:grp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738" y="2026277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383" y="122564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16350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62" y="1369454"/>
            <a:ext cx="8100694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投影片編號版面配置區 1"/>
          <p:cNvSpPr>
            <a:spLocks noGrp="1"/>
          </p:cNvSpPr>
          <p:nvPr>
            <p:ph type="sldNum" sz="quarter" idx="11"/>
          </p:nvPr>
        </p:nvSpPr>
        <p:spPr>
          <a:xfrm>
            <a:off x="0" y="6440487"/>
            <a:ext cx="847364" cy="365125"/>
          </a:xfrm>
        </p:spPr>
        <p:txBody>
          <a:bodyPr vert="horz" rtlCol="0" anchor="ctr"/>
          <a:lstStyle/>
          <a:p>
            <a:fld id="{80D04DB0-B013-FD4A-B922-51E59C648802}" type="slidenum">
              <a:rPr lang="zh-TW" altLang="en-US" sz="1100">
                <a:solidFill>
                  <a:schemeClr val="tx2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pPr/>
              <a:t>35</a:t>
            </a:fld>
            <a:endParaRPr lang="zh-TW" altLang="en-US" sz="1100" dirty="0">
              <a:solidFill>
                <a:schemeClr val="tx2">
                  <a:lumMod val="75000"/>
                  <a:lumOff val="2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42168"/>
            <a:ext cx="8229600" cy="889144"/>
          </a:xfrm>
        </p:spPr>
        <p:txBody>
          <a:bodyPr/>
          <a:lstStyle/>
          <a:p>
            <a:r>
              <a:rPr lang="zh-TW" altLang="en-US" dirty="0"/>
              <a:t>獎懲</a:t>
            </a:r>
          </a:p>
        </p:txBody>
      </p:sp>
      <p:sp>
        <p:nvSpPr>
          <p:cNvPr id="14" name="文字方塊 13"/>
          <p:cNvSpPr txBox="1"/>
          <p:nvPr/>
        </p:nvSpPr>
        <p:spPr>
          <a:xfrm>
            <a:off x="644062" y="790696"/>
            <a:ext cx="3685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SRP1010_</a:t>
            </a:r>
            <a:r>
              <a:rPr lang="zh-TW" altLang="en-US" dirty="0"/>
              <a:t>查詢個人獎懲</a:t>
            </a:r>
            <a:r>
              <a:rPr lang="en-US" altLang="zh-TW" dirty="0"/>
              <a:t>-</a:t>
            </a:r>
            <a:r>
              <a:rPr lang="zh-TW" altLang="en-US" dirty="0"/>
              <a:t>操行成績</a:t>
            </a:r>
          </a:p>
        </p:txBody>
      </p:sp>
      <p:grpSp>
        <p:nvGrpSpPr>
          <p:cNvPr id="25" name="群組 24"/>
          <p:cNvGrpSpPr/>
          <p:nvPr/>
        </p:nvGrpSpPr>
        <p:grpSpPr>
          <a:xfrm>
            <a:off x="3635296" y="3955790"/>
            <a:ext cx="2018529" cy="1151070"/>
            <a:chOff x="2797181" y="27667"/>
            <a:chExt cx="2741670" cy="1151070"/>
          </a:xfrm>
        </p:grpSpPr>
        <p:cxnSp>
          <p:nvCxnSpPr>
            <p:cNvPr id="19" name="肘形接點 18"/>
            <p:cNvCxnSpPr/>
            <p:nvPr/>
          </p:nvCxnSpPr>
          <p:spPr>
            <a:xfrm rot="5400000" flipH="1" flipV="1">
              <a:off x="4104605" y="239767"/>
              <a:ext cx="1151070" cy="726869"/>
            </a:xfrm>
            <a:prstGeom prst="bentConnector3">
              <a:avLst>
                <a:gd name="adj1" fmla="val 64545"/>
              </a:avLst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文字方塊 19"/>
            <p:cNvSpPr txBox="1"/>
            <p:nvPr/>
          </p:nvSpPr>
          <p:spPr>
            <a:xfrm>
              <a:off x="2797181" y="789593"/>
              <a:ext cx="2741670" cy="36933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zh-TW" altLang="en-US" dirty="0" smtClean="0"/>
                <a:t>查詢學生獎懲記錄</a:t>
              </a:r>
              <a:endParaRPr lang="zh-TW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9977141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1"/>
          <p:cNvSpPr>
            <a:spLocks noGrp="1"/>
          </p:cNvSpPr>
          <p:nvPr>
            <p:ph type="sldNum" sz="quarter" idx="11"/>
          </p:nvPr>
        </p:nvSpPr>
        <p:spPr>
          <a:xfrm>
            <a:off x="0" y="6440487"/>
            <a:ext cx="847364" cy="365125"/>
          </a:xfrm>
        </p:spPr>
        <p:txBody>
          <a:bodyPr vert="horz" rtlCol="0" anchor="ctr"/>
          <a:lstStyle/>
          <a:p>
            <a:fld id="{80D04DB0-B013-FD4A-B922-51E59C648802}" type="slidenum">
              <a:rPr lang="zh-TW" altLang="en-US" sz="1100">
                <a:solidFill>
                  <a:schemeClr val="tx2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pPr/>
              <a:t>36</a:t>
            </a:fld>
            <a:endParaRPr lang="zh-TW" altLang="en-US" sz="1100" dirty="0">
              <a:solidFill>
                <a:schemeClr val="tx2">
                  <a:lumMod val="75000"/>
                  <a:lumOff val="2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42168"/>
            <a:ext cx="8229600" cy="889144"/>
          </a:xfrm>
        </p:spPr>
        <p:txBody>
          <a:bodyPr/>
          <a:lstStyle/>
          <a:p>
            <a:r>
              <a:rPr lang="zh-TW" altLang="en-US" dirty="0" smtClean="0"/>
              <a:t>兵役</a:t>
            </a:r>
            <a:endParaRPr lang="zh-TW" altLang="en-US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644062" y="790696"/>
            <a:ext cx="3441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SMM1010_</a:t>
            </a:r>
            <a:r>
              <a:rPr lang="zh-TW" altLang="en-US" dirty="0"/>
              <a:t>維護復學生兵役資料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62" y="1365161"/>
            <a:ext cx="7945930" cy="2590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" name="群組 24"/>
          <p:cNvGrpSpPr/>
          <p:nvPr/>
        </p:nvGrpSpPr>
        <p:grpSpPr>
          <a:xfrm>
            <a:off x="3635293" y="3314548"/>
            <a:ext cx="3767264" cy="1021395"/>
            <a:chOff x="2797181" y="27667"/>
            <a:chExt cx="3039047" cy="2074916"/>
          </a:xfrm>
        </p:grpSpPr>
        <p:cxnSp>
          <p:nvCxnSpPr>
            <p:cNvPr id="19" name="肘形接點 18"/>
            <p:cNvCxnSpPr/>
            <p:nvPr/>
          </p:nvCxnSpPr>
          <p:spPr>
            <a:xfrm rot="5400000" flipH="1" flipV="1">
              <a:off x="4104605" y="239767"/>
              <a:ext cx="1151070" cy="726869"/>
            </a:xfrm>
            <a:prstGeom prst="bentConnector3">
              <a:avLst>
                <a:gd name="adj1" fmla="val 64545"/>
              </a:avLst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文字方塊 19"/>
            <p:cNvSpPr txBox="1"/>
            <p:nvPr/>
          </p:nvSpPr>
          <p:spPr>
            <a:xfrm>
              <a:off x="2797181" y="789592"/>
              <a:ext cx="3039047" cy="131299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1.</a:t>
              </a:r>
              <a:r>
                <a:rPr lang="zh-TW" altLang="en-US" dirty="0" smtClean="0"/>
                <a:t>輸入畫面欄位後</a:t>
              </a:r>
              <a:r>
                <a:rPr lang="en-US" altLang="zh-TW" dirty="0" smtClean="0"/>
                <a:t>, </a:t>
              </a:r>
              <a:r>
                <a:rPr lang="zh-TW" altLang="en-US" dirty="0" smtClean="0"/>
                <a:t>按</a:t>
              </a:r>
              <a:r>
                <a:rPr lang="zh-TW" altLang="en-US" b="1" dirty="0" smtClean="0"/>
                <a:t>存檔</a:t>
              </a:r>
              <a:r>
                <a:rPr lang="zh-TW" altLang="en-US" dirty="0" smtClean="0"/>
                <a:t>鈕</a:t>
              </a:r>
              <a:endParaRPr lang="en-US" altLang="zh-TW" dirty="0" smtClean="0"/>
            </a:p>
            <a:p>
              <a:r>
                <a:rPr lang="en-US" altLang="zh-TW" dirty="0" smtClean="0"/>
                <a:t>2.</a:t>
              </a:r>
              <a:r>
                <a:rPr lang="zh-TW" altLang="en-US" b="1" dirty="0" smtClean="0">
                  <a:solidFill>
                    <a:srgbClr val="0000CC"/>
                  </a:solidFill>
                </a:rPr>
                <a:t>列印兵役調查表</a:t>
              </a:r>
              <a:r>
                <a:rPr lang="zh-TW" altLang="en-US" dirty="0" smtClean="0"/>
                <a:t>印出後送學務處</a:t>
              </a:r>
              <a:endParaRPr lang="zh-TW" altLang="en-US" dirty="0"/>
            </a:p>
          </p:txBody>
        </p:sp>
      </p:grpSp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0157" y="1599127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1599127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6226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40" y="3949527"/>
            <a:ext cx="8110121" cy="245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97" y="1160028"/>
            <a:ext cx="8190964" cy="2787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投影片編號版面配置區 1"/>
          <p:cNvSpPr>
            <a:spLocks noGrp="1"/>
          </p:cNvSpPr>
          <p:nvPr>
            <p:ph type="sldNum" sz="quarter" idx="11"/>
          </p:nvPr>
        </p:nvSpPr>
        <p:spPr>
          <a:xfrm>
            <a:off x="0" y="6440487"/>
            <a:ext cx="847364" cy="365125"/>
          </a:xfrm>
        </p:spPr>
        <p:txBody>
          <a:bodyPr vert="horz" rtlCol="0" anchor="ctr"/>
          <a:lstStyle/>
          <a:p>
            <a:fld id="{80D04DB0-B013-FD4A-B922-51E59C648802}" type="slidenum">
              <a:rPr lang="zh-TW" altLang="en-US" sz="1100">
                <a:solidFill>
                  <a:schemeClr val="tx2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pPr/>
              <a:t>37</a:t>
            </a:fld>
            <a:endParaRPr lang="zh-TW" altLang="en-US" sz="1100" dirty="0">
              <a:solidFill>
                <a:schemeClr val="tx2">
                  <a:lumMod val="75000"/>
                  <a:lumOff val="2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42168"/>
            <a:ext cx="8229600" cy="889144"/>
          </a:xfrm>
        </p:spPr>
        <p:txBody>
          <a:bodyPr/>
          <a:lstStyle/>
          <a:p>
            <a:r>
              <a:rPr lang="zh-TW" altLang="en-US" dirty="0"/>
              <a:t>就</a:t>
            </a:r>
            <a:r>
              <a:rPr lang="zh-TW" altLang="en-US" dirty="0" smtClean="0"/>
              <a:t>貸減免</a:t>
            </a:r>
            <a:endParaRPr lang="zh-TW" altLang="en-US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644062" y="790696"/>
            <a:ext cx="2749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SAC2010_ </a:t>
            </a:r>
            <a:r>
              <a:rPr lang="zh-TW" altLang="en-US" dirty="0"/>
              <a:t>申請就學貸款</a:t>
            </a:r>
          </a:p>
        </p:txBody>
      </p:sp>
      <p:grpSp>
        <p:nvGrpSpPr>
          <p:cNvPr id="25" name="群組 24"/>
          <p:cNvGrpSpPr/>
          <p:nvPr/>
        </p:nvGrpSpPr>
        <p:grpSpPr>
          <a:xfrm>
            <a:off x="4304450" y="2553766"/>
            <a:ext cx="3310061" cy="1467024"/>
            <a:chOff x="2797181" y="-50240"/>
            <a:chExt cx="3039047" cy="2266083"/>
          </a:xfrm>
        </p:grpSpPr>
        <p:cxnSp>
          <p:nvCxnSpPr>
            <p:cNvPr id="19" name="肘形接點 18"/>
            <p:cNvCxnSpPr/>
            <p:nvPr/>
          </p:nvCxnSpPr>
          <p:spPr>
            <a:xfrm rot="16200000" flipV="1">
              <a:off x="3709558" y="241679"/>
              <a:ext cx="861581" cy="277743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文字方塊 19"/>
            <p:cNvSpPr txBox="1"/>
            <p:nvPr/>
          </p:nvSpPr>
          <p:spPr>
            <a:xfrm>
              <a:off x="2797181" y="789593"/>
              <a:ext cx="3039047" cy="142625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1.</a:t>
              </a:r>
              <a:r>
                <a:rPr lang="zh-TW" altLang="en-US" dirty="0" smtClean="0"/>
                <a:t>輸</a:t>
              </a:r>
              <a:r>
                <a:rPr lang="zh-TW" altLang="en-US" dirty="0"/>
                <a:t>入學生基本資料</a:t>
              </a:r>
              <a:r>
                <a:rPr lang="en-US" altLang="zh-TW" dirty="0" smtClean="0"/>
                <a:t>/</a:t>
              </a:r>
              <a:r>
                <a:rPr lang="zh-TW" altLang="en-US" dirty="0"/>
                <a:t>親屬基本資料</a:t>
              </a:r>
              <a:r>
                <a:rPr lang="en-US" altLang="zh-TW" dirty="0"/>
                <a:t>/</a:t>
              </a:r>
              <a:r>
                <a:rPr lang="zh-TW" altLang="en-US" dirty="0"/>
                <a:t>關係人</a:t>
              </a:r>
              <a:r>
                <a:rPr lang="zh-TW" altLang="en-US" dirty="0" smtClean="0"/>
                <a:t>基本資料區塊紅色星號欄位</a:t>
              </a:r>
              <a:endParaRPr lang="zh-TW" altLang="en-US" dirty="0"/>
            </a:p>
          </p:txBody>
        </p:sp>
      </p:grpSp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1802" y="2758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2900" y="4871439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群組 17"/>
          <p:cNvGrpSpPr/>
          <p:nvPr/>
        </p:nvGrpSpPr>
        <p:grpSpPr>
          <a:xfrm>
            <a:off x="4798467" y="5626492"/>
            <a:ext cx="2962503" cy="776460"/>
            <a:chOff x="2482683" y="3135494"/>
            <a:chExt cx="3382743" cy="1958530"/>
          </a:xfrm>
        </p:grpSpPr>
        <p:cxnSp>
          <p:nvCxnSpPr>
            <p:cNvPr id="21" name="肘形接點 20"/>
            <p:cNvCxnSpPr/>
            <p:nvPr/>
          </p:nvCxnSpPr>
          <p:spPr>
            <a:xfrm rot="16200000" flipV="1">
              <a:off x="3551043" y="3515702"/>
              <a:ext cx="1026933" cy="266518"/>
            </a:xfrm>
            <a:prstGeom prst="bentConnector3">
              <a:avLst>
                <a:gd name="adj1" fmla="val 56327"/>
              </a:avLst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文字方塊 21"/>
            <p:cNvSpPr txBox="1"/>
            <p:nvPr/>
          </p:nvSpPr>
          <p:spPr>
            <a:xfrm>
              <a:off x="2482683" y="4162427"/>
              <a:ext cx="3382743" cy="93159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2.</a:t>
              </a:r>
              <a:r>
                <a:rPr lang="zh-TW" altLang="en-US" dirty="0"/>
                <a:t>輸入</a:t>
              </a:r>
              <a:r>
                <a:rPr lang="zh-TW" altLang="en-US" dirty="0" smtClean="0"/>
                <a:t>貸</a:t>
              </a:r>
              <a:r>
                <a:rPr lang="zh-TW" altLang="en-US" dirty="0"/>
                <a:t>款資料區 </a:t>
              </a:r>
              <a:r>
                <a:rPr lang="zh-TW" altLang="en-US" dirty="0" smtClean="0"/>
                <a:t>就貸金額</a:t>
              </a:r>
              <a:endParaRPr lang="zh-TW" altLang="en-US" dirty="0"/>
            </a:p>
          </p:txBody>
        </p:sp>
      </p:grpSp>
      <p:pic>
        <p:nvPicPr>
          <p:cNvPr id="23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2590" y="10926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群組 23"/>
          <p:cNvGrpSpPr/>
          <p:nvPr/>
        </p:nvGrpSpPr>
        <p:grpSpPr>
          <a:xfrm>
            <a:off x="5998378" y="1623177"/>
            <a:ext cx="2826101" cy="776460"/>
            <a:chOff x="2482683" y="3135494"/>
            <a:chExt cx="3382743" cy="1958530"/>
          </a:xfrm>
        </p:grpSpPr>
        <p:cxnSp>
          <p:nvCxnSpPr>
            <p:cNvPr id="26" name="肘形接點 25"/>
            <p:cNvCxnSpPr/>
            <p:nvPr/>
          </p:nvCxnSpPr>
          <p:spPr>
            <a:xfrm rot="5400000" flipH="1" flipV="1">
              <a:off x="3887479" y="3445784"/>
              <a:ext cx="1026933" cy="406353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文字方塊 26"/>
            <p:cNvSpPr txBox="1"/>
            <p:nvPr/>
          </p:nvSpPr>
          <p:spPr>
            <a:xfrm>
              <a:off x="2482683" y="4162427"/>
              <a:ext cx="3382743" cy="93159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3.</a:t>
              </a:r>
              <a:r>
                <a:rPr lang="zh-TW" altLang="en-US" dirty="0" smtClean="0"/>
                <a:t>按</a:t>
              </a:r>
              <a:r>
                <a:rPr lang="zh-TW" altLang="en-US" b="1" dirty="0" smtClean="0"/>
                <a:t>送出</a:t>
              </a:r>
              <a:r>
                <a:rPr lang="zh-TW" altLang="en-US" dirty="0" smtClean="0"/>
                <a:t>鈕</a:t>
              </a:r>
              <a:r>
                <a:rPr lang="en-US" altLang="zh-TW" dirty="0" smtClean="0"/>
                <a:t>, </a:t>
              </a:r>
              <a:r>
                <a:rPr lang="zh-TW" altLang="en-US" dirty="0" smtClean="0"/>
                <a:t>並</a:t>
              </a:r>
              <a:r>
                <a:rPr lang="zh-TW" altLang="en-US" b="1" dirty="0" smtClean="0"/>
                <a:t>列印申請表</a:t>
              </a:r>
              <a:endParaRPr lang="zh-TW" alt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9915278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62" y="1361740"/>
            <a:ext cx="7868873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投影片編號版面配置區 1"/>
          <p:cNvSpPr>
            <a:spLocks noGrp="1"/>
          </p:cNvSpPr>
          <p:nvPr>
            <p:ph type="sldNum" sz="quarter" idx="11"/>
          </p:nvPr>
        </p:nvSpPr>
        <p:spPr>
          <a:xfrm>
            <a:off x="0" y="6440487"/>
            <a:ext cx="847364" cy="365125"/>
          </a:xfrm>
        </p:spPr>
        <p:txBody>
          <a:bodyPr vert="horz" rtlCol="0" anchor="ctr"/>
          <a:lstStyle/>
          <a:p>
            <a:fld id="{80D04DB0-B013-FD4A-B922-51E59C648802}" type="slidenum">
              <a:rPr lang="zh-TW" altLang="en-US" sz="1100">
                <a:solidFill>
                  <a:schemeClr val="tx2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pPr/>
              <a:t>38</a:t>
            </a:fld>
            <a:endParaRPr lang="zh-TW" altLang="en-US" sz="1100" dirty="0">
              <a:solidFill>
                <a:schemeClr val="tx2">
                  <a:lumMod val="75000"/>
                  <a:lumOff val="2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42168"/>
            <a:ext cx="8229600" cy="889144"/>
          </a:xfrm>
        </p:spPr>
        <p:txBody>
          <a:bodyPr/>
          <a:lstStyle/>
          <a:p>
            <a:r>
              <a:rPr lang="zh-TW" altLang="en-US" dirty="0"/>
              <a:t>就貸減免</a:t>
            </a:r>
          </a:p>
        </p:txBody>
      </p:sp>
      <p:sp>
        <p:nvSpPr>
          <p:cNvPr id="14" name="文字方塊 13"/>
          <p:cNvSpPr txBox="1"/>
          <p:nvPr/>
        </p:nvSpPr>
        <p:spPr>
          <a:xfrm>
            <a:off x="644062" y="790696"/>
            <a:ext cx="4070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SAC5010_</a:t>
            </a:r>
            <a:r>
              <a:rPr lang="zh-TW" altLang="en-US" dirty="0"/>
              <a:t>查詢就學貸款歷年申請資料</a:t>
            </a:r>
          </a:p>
        </p:txBody>
      </p:sp>
      <p:grpSp>
        <p:nvGrpSpPr>
          <p:cNvPr id="25" name="群組 24"/>
          <p:cNvGrpSpPr/>
          <p:nvPr/>
        </p:nvGrpSpPr>
        <p:grpSpPr>
          <a:xfrm>
            <a:off x="2371623" y="3860652"/>
            <a:ext cx="3166291" cy="1270315"/>
            <a:chOff x="2797181" y="-94375"/>
            <a:chExt cx="3039047" cy="1799592"/>
          </a:xfrm>
        </p:grpSpPr>
        <p:cxnSp>
          <p:nvCxnSpPr>
            <p:cNvPr id="19" name="肘形接點 18"/>
            <p:cNvCxnSpPr>
              <a:stCxn id="20" idx="0"/>
            </p:cNvCxnSpPr>
            <p:nvPr/>
          </p:nvCxnSpPr>
          <p:spPr>
            <a:xfrm rot="5400000" flipH="1" flipV="1">
              <a:off x="4056438" y="165892"/>
              <a:ext cx="883967" cy="363433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文字方塊 19"/>
            <p:cNvSpPr txBox="1"/>
            <p:nvPr/>
          </p:nvSpPr>
          <p:spPr>
            <a:xfrm>
              <a:off x="2797181" y="789592"/>
              <a:ext cx="3039047" cy="91562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1.</a:t>
              </a:r>
              <a:r>
                <a:rPr lang="zh-TW" altLang="en-US" dirty="0" smtClean="0"/>
                <a:t>按</a:t>
              </a:r>
              <a:r>
                <a:rPr lang="zh-TW" altLang="en-US" b="1" dirty="0" smtClean="0"/>
                <a:t>查詢</a:t>
              </a:r>
              <a:r>
                <a:rPr lang="zh-TW" altLang="en-US" dirty="0" smtClean="0"/>
                <a:t>鈕</a:t>
              </a:r>
              <a:endParaRPr lang="en-US" altLang="zh-TW" dirty="0" smtClean="0"/>
            </a:p>
            <a:p>
              <a:r>
                <a:rPr lang="en-US" altLang="zh-TW" dirty="0" smtClean="0"/>
                <a:t>2.</a:t>
              </a:r>
              <a:r>
                <a:rPr lang="zh-TW" altLang="en-US" dirty="0" smtClean="0"/>
                <a:t>點</a:t>
              </a:r>
              <a:r>
                <a:rPr lang="zh-TW" altLang="en-US" b="1" u="sng" dirty="0" smtClean="0">
                  <a:solidFill>
                    <a:srgbClr val="0000CC"/>
                  </a:solidFill>
                </a:rPr>
                <a:t>詳</a:t>
              </a:r>
              <a:r>
                <a:rPr lang="zh-TW" altLang="en-US" dirty="0" smtClean="0"/>
                <a:t>可查詢申請時詳細資料</a:t>
              </a:r>
              <a:endParaRPr lang="zh-TW" altLang="en-US" dirty="0"/>
            </a:p>
          </p:txBody>
        </p:sp>
      </p:grpSp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135" y="136174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540" y="391929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96196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14" y="991892"/>
            <a:ext cx="8602105" cy="554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D04DB0-B013-FD4A-B922-51E59C648802}" type="slidenum">
              <a:rPr lang="zh-TW" altLang="en-US" smtClean="0"/>
              <a:pPr/>
              <a:t>3</a:t>
            </a:fld>
            <a:endParaRPr lang="zh-TW" altLang="en-US" dirty="0"/>
          </a:p>
        </p:txBody>
      </p:sp>
      <p:sp>
        <p:nvSpPr>
          <p:cNvPr id="7" name="標題 1"/>
          <p:cNvSpPr>
            <a:spLocks noGrp="1"/>
          </p:cNvSpPr>
          <p:nvPr>
            <p:ph type="title" idx="4294967295"/>
          </p:nvPr>
        </p:nvSpPr>
        <p:spPr>
          <a:xfrm>
            <a:off x="176358" y="148389"/>
            <a:ext cx="8713787" cy="868362"/>
          </a:xfrm>
        </p:spPr>
        <p:txBody>
          <a:bodyPr/>
          <a:lstStyle/>
          <a:p>
            <a:r>
              <a:rPr lang="zh-TW" altLang="en-US" sz="4000" b="1" dirty="0"/>
              <a:t>作業畫面介紹</a:t>
            </a:r>
            <a:endParaRPr lang="zh-TW" altLang="en-US" sz="4000" b="1" dirty="0" smtClean="0"/>
          </a:p>
        </p:txBody>
      </p:sp>
      <p:sp>
        <p:nvSpPr>
          <p:cNvPr id="11" name="矩形 10"/>
          <p:cNvSpPr/>
          <p:nvPr/>
        </p:nvSpPr>
        <p:spPr bwMode="auto">
          <a:xfrm>
            <a:off x="324915" y="1954381"/>
            <a:ext cx="431800" cy="4578749"/>
          </a:xfrm>
          <a:prstGeom prst="rect">
            <a:avLst/>
          </a:prstGeom>
          <a:noFill/>
          <a:ln w="38100" cmpd="sng">
            <a:solidFill>
              <a:srgbClr val="FF0000">
                <a:alpha val="94000"/>
              </a:srgb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2" name="矩形圖說文字 11"/>
          <p:cNvSpPr/>
          <p:nvPr/>
        </p:nvSpPr>
        <p:spPr bwMode="auto">
          <a:xfrm>
            <a:off x="1432039" y="5576137"/>
            <a:ext cx="2071687" cy="792162"/>
          </a:xfrm>
          <a:prstGeom prst="wedgeRectCallout">
            <a:avLst>
              <a:gd name="adj1" fmla="val -96174"/>
              <a:gd name="adj2" fmla="val -106642"/>
            </a:avLst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b="1" dirty="0">
                <a:solidFill>
                  <a:schemeClr val="tx1"/>
                </a:solidFill>
                <a:latin typeface="Arial" pitchFamily="34" charset="0"/>
              </a:rPr>
              <a:t>2.</a:t>
            </a:r>
            <a:r>
              <a:rPr lang="zh-TW" altLang="en-US" b="1" dirty="0">
                <a:solidFill>
                  <a:schemeClr val="tx1"/>
                </a:solidFill>
                <a:latin typeface="Arial" pitchFamily="34" charset="0"/>
              </a:rPr>
              <a:t>點選</a:t>
            </a:r>
            <a:r>
              <a:rPr lang="en-US" altLang="zh-TW" b="1" dirty="0">
                <a:solidFill>
                  <a:schemeClr val="tx1"/>
                </a:solidFill>
                <a:latin typeface="Arial" pitchFamily="34" charset="0"/>
              </a:rPr>
              <a:t>"+"</a:t>
            </a:r>
            <a:r>
              <a:rPr lang="zh-TW" altLang="en-US" b="1" dirty="0">
                <a:solidFill>
                  <a:schemeClr val="tx1"/>
                </a:solidFill>
                <a:latin typeface="Arial" pitchFamily="34" charset="0"/>
              </a:rPr>
              <a:t>可開啟該大項的作業清單</a:t>
            </a:r>
            <a:endParaRPr lang="en-US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4" name="矩形圖說文字 13"/>
          <p:cNvSpPr/>
          <p:nvPr/>
        </p:nvSpPr>
        <p:spPr bwMode="auto">
          <a:xfrm>
            <a:off x="5714663" y="1672025"/>
            <a:ext cx="2895600" cy="564713"/>
          </a:xfrm>
          <a:prstGeom prst="wedgeRectCallout">
            <a:avLst>
              <a:gd name="adj1" fmla="val 24829"/>
              <a:gd name="adj2" fmla="val -82608"/>
            </a:avLst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b="1" dirty="0">
                <a:solidFill>
                  <a:schemeClr val="tx1"/>
                </a:solidFill>
                <a:latin typeface="Arial" pitchFamily="34" charset="0"/>
              </a:rPr>
              <a:t>1.</a:t>
            </a:r>
            <a:r>
              <a:rPr lang="zh-TW" altLang="en-US" b="1" dirty="0" smtClean="0">
                <a:solidFill>
                  <a:schemeClr val="tx1"/>
                </a:solidFill>
                <a:latin typeface="Arial" pitchFamily="34" charset="0"/>
              </a:rPr>
              <a:t>顯示身分別</a:t>
            </a:r>
            <a:r>
              <a:rPr lang="en-US" altLang="zh-TW" b="1" dirty="0" smtClean="0">
                <a:solidFill>
                  <a:schemeClr val="tx1"/>
                </a:solidFill>
                <a:latin typeface="Arial" pitchFamily="34" charset="0"/>
              </a:rPr>
              <a:t>/</a:t>
            </a:r>
            <a:r>
              <a:rPr lang="zh-TW" altLang="en-US" b="1" dirty="0" smtClean="0">
                <a:solidFill>
                  <a:schemeClr val="tx1"/>
                </a:solidFill>
                <a:latin typeface="Arial" pitchFamily="34" charset="0"/>
              </a:rPr>
              <a:t>姓名資訊</a:t>
            </a:r>
            <a:endParaRPr lang="en-US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5" name="矩形圖說文字 14"/>
          <p:cNvSpPr/>
          <p:nvPr/>
        </p:nvSpPr>
        <p:spPr bwMode="auto">
          <a:xfrm>
            <a:off x="1590124" y="1840657"/>
            <a:ext cx="2441575" cy="792162"/>
          </a:xfrm>
          <a:prstGeom prst="wedgeRectCallout">
            <a:avLst>
              <a:gd name="adj1" fmla="val -59784"/>
              <a:gd name="adj2" fmla="val 78774"/>
            </a:avLst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b="1" dirty="0">
                <a:solidFill>
                  <a:schemeClr val="tx1"/>
                </a:solidFill>
                <a:latin typeface="Arial" pitchFamily="34" charset="0"/>
              </a:rPr>
              <a:t>3.</a:t>
            </a:r>
            <a:r>
              <a:rPr lang="zh-TW" altLang="en-US" b="1" dirty="0">
                <a:solidFill>
                  <a:schemeClr val="tx1"/>
                </a:solidFill>
                <a:latin typeface="Arial" pitchFamily="34" charset="0"/>
              </a:rPr>
              <a:t>點選作業名稱</a:t>
            </a:r>
            <a:r>
              <a:rPr lang="en-US" altLang="zh-TW" b="1" dirty="0">
                <a:solidFill>
                  <a:schemeClr val="tx1"/>
                </a:solidFill>
                <a:latin typeface="Arial" pitchFamily="34" charset="0"/>
              </a:rPr>
              <a:t>, </a:t>
            </a:r>
            <a:r>
              <a:rPr lang="zh-TW" altLang="en-US" b="1" dirty="0">
                <a:solidFill>
                  <a:schemeClr val="tx1"/>
                </a:solidFill>
                <a:latin typeface="Arial" pitchFamily="34" charset="0"/>
              </a:rPr>
              <a:t>右邊畫面將顯示作業畫面</a:t>
            </a:r>
            <a:endParaRPr lang="en-US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6" name="矩形圖說文字 15"/>
          <p:cNvSpPr/>
          <p:nvPr/>
        </p:nvSpPr>
        <p:spPr bwMode="auto">
          <a:xfrm>
            <a:off x="5488028" y="4404292"/>
            <a:ext cx="3122235" cy="790575"/>
          </a:xfrm>
          <a:prstGeom prst="wedgeRectCallout">
            <a:avLst>
              <a:gd name="adj1" fmla="val -17367"/>
              <a:gd name="adj2" fmla="val -85289"/>
            </a:avLst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b="1" dirty="0" smtClean="0">
                <a:solidFill>
                  <a:schemeClr val="tx1"/>
                </a:solidFill>
                <a:latin typeface="Arial" pitchFamily="34" charset="0"/>
              </a:rPr>
              <a:t>6.</a:t>
            </a:r>
            <a:r>
              <a:rPr lang="zh-TW" altLang="en-US" b="1" dirty="0">
                <a:solidFill>
                  <a:schemeClr val="tx1"/>
                </a:solidFill>
                <a:latin typeface="Arial" pitchFamily="34" charset="0"/>
              </a:rPr>
              <a:t>查詢</a:t>
            </a:r>
            <a:r>
              <a:rPr lang="en-US" altLang="zh-TW" b="1" dirty="0">
                <a:solidFill>
                  <a:schemeClr val="tx1"/>
                </a:solidFill>
                <a:latin typeface="Arial" pitchFamily="34" charset="0"/>
              </a:rPr>
              <a:t>/</a:t>
            </a:r>
            <a:r>
              <a:rPr lang="zh-TW" altLang="en-US" b="1" dirty="0">
                <a:solidFill>
                  <a:schemeClr val="tx1"/>
                </a:solidFill>
                <a:latin typeface="Arial" pitchFamily="34" charset="0"/>
              </a:rPr>
              <a:t>編輯的必填欄位名稱都會有</a:t>
            </a:r>
            <a:r>
              <a:rPr lang="zh-TW" altLang="en-US" b="1" dirty="0">
                <a:solidFill>
                  <a:srgbClr val="FF0000"/>
                </a:solidFill>
                <a:latin typeface="Arial" pitchFamily="34" charset="0"/>
              </a:rPr>
              <a:t>＊</a:t>
            </a:r>
            <a:r>
              <a:rPr lang="zh-TW" altLang="en-US" b="1" dirty="0">
                <a:solidFill>
                  <a:schemeClr val="tx1"/>
                </a:solidFill>
                <a:latin typeface="Arial" pitchFamily="34" charset="0"/>
              </a:rPr>
              <a:t>標示</a:t>
            </a:r>
            <a:endParaRPr lang="en-US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7" name="矩形圖說文字 16"/>
          <p:cNvSpPr/>
          <p:nvPr/>
        </p:nvSpPr>
        <p:spPr bwMode="auto">
          <a:xfrm>
            <a:off x="1921333" y="3612129"/>
            <a:ext cx="2441575" cy="792163"/>
          </a:xfrm>
          <a:prstGeom prst="wedgeRectCallout">
            <a:avLst>
              <a:gd name="adj1" fmla="val -55886"/>
              <a:gd name="adj2" fmla="val 75196"/>
            </a:avLst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b="1" dirty="0">
                <a:solidFill>
                  <a:schemeClr val="tx1"/>
                </a:solidFill>
                <a:latin typeface="Arial" pitchFamily="34" charset="0"/>
              </a:rPr>
              <a:t>4.</a:t>
            </a:r>
            <a:r>
              <a:rPr lang="zh-TW" altLang="en-US" b="1" dirty="0" smtClean="0">
                <a:solidFill>
                  <a:schemeClr val="tx1"/>
                </a:solidFill>
                <a:latin typeface="Arial" pitchFamily="34" charset="0"/>
              </a:rPr>
              <a:t>點選後左邊</a:t>
            </a:r>
            <a:r>
              <a:rPr lang="zh-TW" altLang="en-US" b="1" dirty="0">
                <a:solidFill>
                  <a:schemeClr val="tx1"/>
                </a:solidFill>
                <a:latin typeface="Arial" pitchFamily="34" charset="0"/>
              </a:rPr>
              <a:t>功能選單可先隱藏</a:t>
            </a:r>
            <a:endParaRPr lang="en-US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32039" y="4404292"/>
            <a:ext cx="316170" cy="56816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27734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44" y="1245050"/>
            <a:ext cx="8036299" cy="3781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投影片編號版面配置區 1"/>
          <p:cNvSpPr>
            <a:spLocks noGrp="1"/>
          </p:cNvSpPr>
          <p:nvPr>
            <p:ph type="sldNum" sz="quarter" idx="11"/>
          </p:nvPr>
        </p:nvSpPr>
        <p:spPr>
          <a:xfrm>
            <a:off x="0" y="6440487"/>
            <a:ext cx="847364" cy="365125"/>
          </a:xfrm>
        </p:spPr>
        <p:txBody>
          <a:bodyPr vert="horz" rtlCol="0" anchor="ctr"/>
          <a:lstStyle/>
          <a:p>
            <a:fld id="{80D04DB0-B013-FD4A-B922-51E59C648802}" type="slidenum">
              <a:rPr lang="zh-TW" altLang="en-US" sz="1100">
                <a:solidFill>
                  <a:schemeClr val="tx2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pPr/>
              <a:t>39</a:t>
            </a:fld>
            <a:endParaRPr lang="zh-TW" altLang="en-US" sz="1100" dirty="0">
              <a:solidFill>
                <a:schemeClr val="tx2">
                  <a:lumMod val="75000"/>
                  <a:lumOff val="2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42168"/>
            <a:ext cx="8229600" cy="889144"/>
          </a:xfrm>
        </p:spPr>
        <p:txBody>
          <a:bodyPr/>
          <a:lstStyle/>
          <a:p>
            <a:r>
              <a:rPr lang="zh-TW" altLang="en-US" dirty="0"/>
              <a:t>就</a:t>
            </a:r>
            <a:r>
              <a:rPr lang="zh-TW" altLang="en-US" dirty="0" smtClean="0"/>
              <a:t>貸減免</a:t>
            </a:r>
            <a:endParaRPr lang="zh-TW" altLang="en-US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644062" y="790696"/>
            <a:ext cx="2749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SAC3010_</a:t>
            </a:r>
            <a:r>
              <a:rPr lang="zh-TW" altLang="en-US" dirty="0"/>
              <a:t>申請減免補助</a:t>
            </a:r>
          </a:p>
        </p:txBody>
      </p:sp>
      <p:grpSp>
        <p:nvGrpSpPr>
          <p:cNvPr id="25" name="群組 24"/>
          <p:cNvGrpSpPr/>
          <p:nvPr/>
        </p:nvGrpSpPr>
        <p:grpSpPr>
          <a:xfrm>
            <a:off x="2288407" y="4867227"/>
            <a:ext cx="5232705" cy="1143045"/>
            <a:chOff x="2797180" y="-50233"/>
            <a:chExt cx="3039047" cy="3455907"/>
          </a:xfrm>
        </p:grpSpPr>
        <p:cxnSp>
          <p:nvCxnSpPr>
            <p:cNvPr id="19" name="肘形接點 18"/>
            <p:cNvCxnSpPr/>
            <p:nvPr/>
          </p:nvCxnSpPr>
          <p:spPr>
            <a:xfrm rot="16200000" flipV="1">
              <a:off x="3420031" y="576093"/>
              <a:ext cx="1501776" cy="249123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文字方塊 19"/>
            <p:cNvSpPr txBox="1"/>
            <p:nvPr/>
          </p:nvSpPr>
          <p:spPr>
            <a:xfrm>
              <a:off x="2797180" y="1451543"/>
              <a:ext cx="3039047" cy="195413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2.</a:t>
              </a:r>
              <a:r>
                <a:rPr lang="zh-TW" altLang="en-US" dirty="0" smtClean="0"/>
                <a:t>可點選</a:t>
              </a:r>
              <a:r>
                <a:rPr lang="zh-TW" altLang="en-US" b="1" u="sng" dirty="0" smtClean="0">
                  <a:solidFill>
                    <a:srgbClr val="0000CC"/>
                  </a:solidFill>
                </a:rPr>
                <a:t>下載相關附件</a:t>
              </a:r>
              <a:r>
                <a:rPr lang="en-US" altLang="zh-TW" dirty="0" smtClean="0"/>
                <a:t>/</a:t>
              </a:r>
              <a:r>
                <a:rPr lang="zh-TW" altLang="en-US" b="1" u="sng" dirty="0" smtClean="0">
                  <a:solidFill>
                    <a:srgbClr val="0000CC"/>
                  </a:solidFill>
                </a:rPr>
                <a:t>相關辦法 </a:t>
              </a:r>
              <a:r>
                <a:rPr lang="zh-TW" altLang="en-US" dirty="0" smtClean="0"/>
                <a:t>查看申請規定</a:t>
              </a:r>
              <a:endParaRPr lang="en-US" altLang="zh-TW" dirty="0" smtClean="0"/>
            </a:p>
            <a:p>
              <a:r>
                <a:rPr lang="en-US" altLang="zh-TW" dirty="0" smtClean="0"/>
                <a:t>3.</a:t>
              </a:r>
              <a:r>
                <a:rPr lang="zh-TW" altLang="en-US" dirty="0" smtClean="0"/>
                <a:t>點選要申請補助的項目</a:t>
              </a:r>
              <a:endParaRPr lang="zh-TW" altLang="en-US" dirty="0"/>
            </a:p>
          </p:txBody>
        </p:sp>
      </p:grpSp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3894" y="116002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314" y="3728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59" y="3894731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群組 23"/>
          <p:cNvGrpSpPr/>
          <p:nvPr/>
        </p:nvGrpSpPr>
        <p:grpSpPr>
          <a:xfrm>
            <a:off x="5653826" y="1716890"/>
            <a:ext cx="3026535" cy="610128"/>
            <a:chOff x="2482683" y="3224425"/>
            <a:chExt cx="3382743" cy="2376708"/>
          </a:xfrm>
        </p:grpSpPr>
        <p:cxnSp>
          <p:nvCxnSpPr>
            <p:cNvPr id="26" name="肘形接點 25"/>
            <p:cNvCxnSpPr/>
            <p:nvPr/>
          </p:nvCxnSpPr>
          <p:spPr>
            <a:xfrm rot="5400000" flipH="1" flipV="1">
              <a:off x="4760817" y="3534714"/>
              <a:ext cx="1026932" cy="406353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文字方塊 26"/>
            <p:cNvSpPr txBox="1"/>
            <p:nvPr/>
          </p:nvSpPr>
          <p:spPr>
            <a:xfrm>
              <a:off x="2482683" y="4162428"/>
              <a:ext cx="3382743" cy="143870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1.</a:t>
              </a:r>
              <a:r>
                <a:rPr lang="zh-TW" altLang="en-US" dirty="0" smtClean="0"/>
                <a:t>按</a:t>
              </a:r>
              <a:r>
                <a:rPr lang="zh-TW" altLang="en-US" b="1" dirty="0" smtClean="0"/>
                <a:t>查詢</a:t>
              </a:r>
              <a:r>
                <a:rPr lang="zh-TW" altLang="en-US" dirty="0" smtClean="0"/>
                <a:t>鈕</a:t>
              </a:r>
              <a:r>
                <a:rPr lang="en-US" altLang="zh-TW" dirty="0" smtClean="0"/>
                <a:t>, </a:t>
              </a:r>
              <a:r>
                <a:rPr lang="zh-TW" altLang="en-US" dirty="0" smtClean="0"/>
                <a:t>查出可減免項目</a:t>
              </a:r>
              <a:endParaRPr lang="zh-TW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5349207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62" y="1245050"/>
            <a:ext cx="8036299" cy="4289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投影片編號版面配置區 1"/>
          <p:cNvSpPr>
            <a:spLocks noGrp="1"/>
          </p:cNvSpPr>
          <p:nvPr>
            <p:ph type="sldNum" sz="quarter" idx="11"/>
          </p:nvPr>
        </p:nvSpPr>
        <p:spPr>
          <a:xfrm>
            <a:off x="0" y="6440487"/>
            <a:ext cx="847364" cy="365125"/>
          </a:xfrm>
        </p:spPr>
        <p:txBody>
          <a:bodyPr vert="horz" rtlCol="0" anchor="ctr"/>
          <a:lstStyle/>
          <a:p>
            <a:fld id="{80D04DB0-B013-FD4A-B922-51E59C648802}" type="slidenum">
              <a:rPr lang="zh-TW" altLang="en-US" sz="1100">
                <a:solidFill>
                  <a:schemeClr val="tx2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pPr/>
              <a:t>40</a:t>
            </a:fld>
            <a:endParaRPr lang="zh-TW" altLang="en-US" sz="1100" dirty="0">
              <a:solidFill>
                <a:schemeClr val="tx2">
                  <a:lumMod val="75000"/>
                  <a:lumOff val="2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42168"/>
            <a:ext cx="8229600" cy="889144"/>
          </a:xfrm>
        </p:spPr>
        <p:txBody>
          <a:bodyPr/>
          <a:lstStyle/>
          <a:p>
            <a:r>
              <a:rPr lang="zh-TW" altLang="en-US" dirty="0"/>
              <a:t>就</a:t>
            </a:r>
            <a:r>
              <a:rPr lang="zh-TW" altLang="en-US" dirty="0" smtClean="0"/>
              <a:t>貸減免</a:t>
            </a:r>
            <a:endParaRPr lang="zh-TW" altLang="en-US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644062" y="790696"/>
            <a:ext cx="2749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SAC3010_</a:t>
            </a:r>
            <a:r>
              <a:rPr lang="zh-TW" altLang="en-US" dirty="0"/>
              <a:t>申請減免補助</a:t>
            </a:r>
          </a:p>
        </p:txBody>
      </p:sp>
      <p:grpSp>
        <p:nvGrpSpPr>
          <p:cNvPr id="25" name="群組 24"/>
          <p:cNvGrpSpPr/>
          <p:nvPr/>
        </p:nvGrpSpPr>
        <p:grpSpPr>
          <a:xfrm>
            <a:off x="1459244" y="4829678"/>
            <a:ext cx="5392317" cy="1467024"/>
            <a:chOff x="2797181" y="-50240"/>
            <a:chExt cx="3039047" cy="2266082"/>
          </a:xfrm>
        </p:grpSpPr>
        <p:cxnSp>
          <p:nvCxnSpPr>
            <p:cNvPr id="19" name="肘形接點 18"/>
            <p:cNvCxnSpPr/>
            <p:nvPr/>
          </p:nvCxnSpPr>
          <p:spPr>
            <a:xfrm rot="16200000" flipV="1">
              <a:off x="3709558" y="241679"/>
              <a:ext cx="861581" cy="277743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文字方塊 19"/>
            <p:cNvSpPr txBox="1"/>
            <p:nvPr/>
          </p:nvSpPr>
          <p:spPr>
            <a:xfrm>
              <a:off x="2797181" y="789593"/>
              <a:ext cx="3039047" cy="142624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4.</a:t>
              </a:r>
              <a:r>
                <a:rPr lang="zh-TW" altLang="en-US" dirty="0" smtClean="0"/>
                <a:t>輸入</a:t>
              </a:r>
              <a:r>
                <a:rPr lang="zh-TW" altLang="en-US" dirty="0"/>
                <a:t>家庭狀況資料</a:t>
              </a:r>
              <a:r>
                <a:rPr lang="en-US" altLang="zh-TW" dirty="0"/>
                <a:t>, </a:t>
              </a:r>
              <a:r>
                <a:rPr lang="zh-TW" altLang="en-US" dirty="0"/>
                <a:t>如</a:t>
              </a:r>
              <a:r>
                <a:rPr lang="en-US" altLang="zh-TW" dirty="0"/>
                <a:t>: </a:t>
              </a:r>
              <a:r>
                <a:rPr lang="zh-TW" altLang="en-US" dirty="0"/>
                <a:t>姓名</a:t>
              </a:r>
              <a:r>
                <a:rPr lang="en-US" altLang="zh-TW" dirty="0"/>
                <a:t>/</a:t>
              </a:r>
              <a:r>
                <a:rPr lang="zh-TW" altLang="en-US" dirty="0"/>
                <a:t>關係</a:t>
              </a:r>
              <a:r>
                <a:rPr lang="en-US" altLang="zh-TW" dirty="0"/>
                <a:t>/</a:t>
              </a:r>
              <a:r>
                <a:rPr lang="zh-TW" altLang="en-US" dirty="0"/>
                <a:t>身分證</a:t>
              </a:r>
              <a:r>
                <a:rPr lang="zh-TW" altLang="en-US" dirty="0" smtClean="0"/>
                <a:t>字號</a:t>
              </a:r>
              <a:endParaRPr lang="en-US" altLang="zh-TW" dirty="0" smtClean="0"/>
            </a:p>
            <a:p>
              <a:r>
                <a:rPr lang="zh-TW" altLang="en-US" dirty="0" smtClean="0"/>
                <a:t>   輸入</a:t>
              </a:r>
              <a:r>
                <a:rPr lang="zh-TW" altLang="en-US" dirty="0"/>
                <a:t>後按</a:t>
              </a:r>
              <a:r>
                <a:rPr lang="zh-TW" altLang="en-US" b="1" dirty="0"/>
                <a:t>新增</a:t>
              </a:r>
              <a:r>
                <a:rPr lang="zh-TW" altLang="en-US" dirty="0" smtClean="0"/>
                <a:t>鈕</a:t>
              </a:r>
              <a:r>
                <a:rPr lang="en-US" altLang="zh-TW" dirty="0" smtClean="0"/>
                <a:t>(</a:t>
              </a:r>
              <a:r>
                <a:rPr lang="zh-TW" altLang="en-US" dirty="0" smtClean="0"/>
                <a:t>父親</a:t>
              </a:r>
              <a:r>
                <a:rPr lang="en-US" altLang="zh-TW" dirty="0" smtClean="0"/>
                <a:t>.</a:t>
              </a:r>
              <a:r>
                <a:rPr lang="zh-TW" altLang="en-US" dirty="0" smtClean="0"/>
                <a:t>母親請重覆</a:t>
              </a:r>
              <a:r>
                <a:rPr lang="zh-TW" altLang="en-US" dirty="0"/>
                <a:t>輸入</a:t>
              </a:r>
              <a:r>
                <a:rPr lang="zh-TW" altLang="en-US" dirty="0" smtClean="0"/>
                <a:t>後</a:t>
              </a:r>
              <a:r>
                <a:rPr lang="en-US" altLang="zh-TW" dirty="0" smtClean="0"/>
                <a:t>,</a:t>
              </a:r>
              <a:r>
                <a:rPr lang="zh-TW" altLang="en-US" dirty="0" smtClean="0"/>
                <a:t>按</a:t>
              </a:r>
              <a:r>
                <a:rPr lang="zh-TW" altLang="en-US" dirty="0"/>
                <a:t>新增</a:t>
              </a:r>
              <a:r>
                <a:rPr lang="en-US" altLang="zh-TW" dirty="0" smtClean="0"/>
                <a:t>)</a:t>
              </a:r>
            </a:p>
            <a:p>
              <a:r>
                <a:rPr lang="en-US" altLang="zh-TW" dirty="0" smtClean="0"/>
                <a:t>5.</a:t>
              </a:r>
              <a:r>
                <a:rPr lang="zh-TW" altLang="en-US" dirty="0" smtClean="0"/>
                <a:t>在畫面下方若有新增多筆會列出</a:t>
              </a:r>
              <a:r>
                <a:rPr lang="en-US" altLang="zh-TW" dirty="0" smtClean="0"/>
                <a:t>, </a:t>
              </a:r>
              <a:r>
                <a:rPr lang="zh-TW" altLang="en-US" dirty="0" smtClean="0"/>
                <a:t>如要刪除請點</a:t>
              </a:r>
              <a:r>
                <a:rPr lang="zh-TW" altLang="en-US" b="1" u="sng" dirty="0" smtClean="0">
                  <a:solidFill>
                    <a:srgbClr val="0000CC"/>
                  </a:solidFill>
                </a:rPr>
                <a:t>刪</a:t>
              </a:r>
              <a:endParaRPr lang="zh-TW" altLang="en-US" b="1" u="sng" dirty="0">
                <a:solidFill>
                  <a:srgbClr val="0000CC"/>
                </a:solidFill>
              </a:endParaRPr>
            </a:p>
          </p:txBody>
        </p:sp>
      </p:grpSp>
      <p:grpSp>
        <p:nvGrpSpPr>
          <p:cNvPr id="24" name="群組 23"/>
          <p:cNvGrpSpPr/>
          <p:nvPr/>
        </p:nvGrpSpPr>
        <p:grpSpPr>
          <a:xfrm>
            <a:off x="5635331" y="2011409"/>
            <a:ext cx="2993515" cy="1017361"/>
            <a:chOff x="2686438" y="3135498"/>
            <a:chExt cx="3382743" cy="4095156"/>
          </a:xfrm>
        </p:grpSpPr>
        <p:cxnSp>
          <p:nvCxnSpPr>
            <p:cNvPr id="26" name="肘形接點 25"/>
            <p:cNvCxnSpPr/>
            <p:nvPr/>
          </p:nvCxnSpPr>
          <p:spPr>
            <a:xfrm rot="16200000" flipV="1">
              <a:off x="4024913" y="3816582"/>
              <a:ext cx="1493497" cy="131329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文字方塊 26"/>
            <p:cNvSpPr txBox="1"/>
            <p:nvPr/>
          </p:nvSpPr>
          <p:spPr>
            <a:xfrm>
              <a:off x="2686438" y="4628995"/>
              <a:ext cx="3382743" cy="260165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6.</a:t>
              </a:r>
              <a:r>
                <a:rPr lang="zh-TW" altLang="en-US" dirty="0" smtClean="0"/>
                <a:t>按</a:t>
              </a:r>
              <a:r>
                <a:rPr lang="zh-TW" altLang="en-US" b="1" dirty="0" smtClean="0"/>
                <a:t>送出</a:t>
              </a:r>
              <a:r>
                <a:rPr lang="zh-TW" altLang="en-US" dirty="0" smtClean="0"/>
                <a:t>鈕</a:t>
              </a:r>
              <a:r>
                <a:rPr lang="en-US" altLang="zh-TW" dirty="0" smtClean="0"/>
                <a:t>, </a:t>
              </a:r>
              <a:r>
                <a:rPr lang="zh-TW" altLang="en-US" dirty="0" smtClean="0"/>
                <a:t>並</a:t>
              </a:r>
              <a:r>
                <a:rPr lang="zh-TW" altLang="en-US" b="1" dirty="0" smtClean="0"/>
                <a:t>列印申請表</a:t>
              </a:r>
              <a:endParaRPr lang="en-US" altLang="zh-TW" b="1" dirty="0" smtClean="0"/>
            </a:p>
            <a:p>
              <a:r>
                <a:rPr lang="zh-TW" altLang="en-US" dirty="0" smtClean="0"/>
                <a:t>送出後如要取消請按</a:t>
              </a:r>
              <a:r>
                <a:rPr lang="zh-TW" altLang="en-US" b="1" dirty="0" smtClean="0"/>
                <a:t>撤回</a:t>
              </a:r>
              <a:r>
                <a:rPr lang="zh-TW" altLang="en-US" dirty="0" smtClean="0"/>
                <a:t>鈕</a:t>
              </a:r>
              <a:r>
                <a:rPr lang="en-US" altLang="zh-TW" dirty="0" smtClean="0"/>
                <a:t>   </a:t>
              </a:r>
              <a:endParaRPr lang="zh-TW" altLang="en-US" dirty="0"/>
            </a:p>
          </p:txBody>
        </p:sp>
      </p:grp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797" y="4150602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62" y="480376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235" y="1327092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9742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62" y="1361740"/>
            <a:ext cx="7868873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投影片編號版面配置區 1"/>
          <p:cNvSpPr>
            <a:spLocks noGrp="1"/>
          </p:cNvSpPr>
          <p:nvPr>
            <p:ph type="sldNum" sz="quarter" idx="11"/>
          </p:nvPr>
        </p:nvSpPr>
        <p:spPr>
          <a:xfrm>
            <a:off x="0" y="6440487"/>
            <a:ext cx="847364" cy="365125"/>
          </a:xfrm>
        </p:spPr>
        <p:txBody>
          <a:bodyPr vert="horz" rtlCol="0" anchor="ctr"/>
          <a:lstStyle/>
          <a:p>
            <a:fld id="{80D04DB0-B013-FD4A-B922-51E59C648802}" type="slidenum">
              <a:rPr lang="zh-TW" altLang="en-US" sz="1100">
                <a:solidFill>
                  <a:schemeClr val="tx2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pPr/>
              <a:t>41</a:t>
            </a:fld>
            <a:endParaRPr lang="zh-TW" altLang="en-US" sz="1100" dirty="0">
              <a:solidFill>
                <a:schemeClr val="tx2">
                  <a:lumMod val="75000"/>
                  <a:lumOff val="2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42168"/>
            <a:ext cx="8229600" cy="889144"/>
          </a:xfrm>
        </p:spPr>
        <p:txBody>
          <a:bodyPr/>
          <a:lstStyle/>
          <a:p>
            <a:r>
              <a:rPr lang="zh-TW" altLang="en-US" dirty="0"/>
              <a:t>就貸減免</a:t>
            </a:r>
          </a:p>
        </p:txBody>
      </p:sp>
      <p:sp>
        <p:nvSpPr>
          <p:cNvPr id="14" name="文字方塊 13"/>
          <p:cNvSpPr txBox="1"/>
          <p:nvPr/>
        </p:nvSpPr>
        <p:spPr>
          <a:xfrm>
            <a:off x="644062" y="790696"/>
            <a:ext cx="4070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SAC5020_</a:t>
            </a:r>
            <a:r>
              <a:rPr lang="zh-TW" altLang="en-US" dirty="0"/>
              <a:t>查詢減免補助歷年申請資料</a:t>
            </a:r>
          </a:p>
        </p:txBody>
      </p:sp>
      <p:grpSp>
        <p:nvGrpSpPr>
          <p:cNvPr id="25" name="群組 24"/>
          <p:cNvGrpSpPr/>
          <p:nvPr/>
        </p:nvGrpSpPr>
        <p:grpSpPr>
          <a:xfrm>
            <a:off x="2371623" y="4153840"/>
            <a:ext cx="3166291" cy="1270315"/>
            <a:chOff x="2797181" y="320970"/>
            <a:chExt cx="3039047" cy="1799592"/>
          </a:xfrm>
        </p:grpSpPr>
        <p:cxnSp>
          <p:nvCxnSpPr>
            <p:cNvPr id="19" name="肘形接點 18"/>
            <p:cNvCxnSpPr>
              <a:stCxn id="20" idx="0"/>
            </p:cNvCxnSpPr>
            <p:nvPr/>
          </p:nvCxnSpPr>
          <p:spPr>
            <a:xfrm rot="5400000" flipH="1" flipV="1">
              <a:off x="4056438" y="581237"/>
              <a:ext cx="883967" cy="363433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文字方塊 19"/>
            <p:cNvSpPr txBox="1"/>
            <p:nvPr/>
          </p:nvSpPr>
          <p:spPr>
            <a:xfrm>
              <a:off x="2797181" y="1204937"/>
              <a:ext cx="3039047" cy="91562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1.</a:t>
              </a:r>
              <a:r>
                <a:rPr lang="zh-TW" altLang="en-US" dirty="0" smtClean="0"/>
                <a:t>按</a:t>
              </a:r>
              <a:r>
                <a:rPr lang="zh-TW" altLang="en-US" b="1" dirty="0" smtClean="0"/>
                <a:t>查詢</a:t>
              </a:r>
              <a:r>
                <a:rPr lang="zh-TW" altLang="en-US" dirty="0" smtClean="0"/>
                <a:t>鈕</a:t>
              </a:r>
              <a:endParaRPr lang="en-US" altLang="zh-TW" dirty="0" smtClean="0"/>
            </a:p>
            <a:p>
              <a:r>
                <a:rPr lang="en-US" altLang="zh-TW" dirty="0" smtClean="0"/>
                <a:t>2.</a:t>
              </a:r>
              <a:r>
                <a:rPr lang="zh-TW" altLang="en-US" dirty="0" smtClean="0"/>
                <a:t>點</a:t>
              </a:r>
              <a:r>
                <a:rPr lang="zh-TW" altLang="en-US" b="1" u="sng" dirty="0" smtClean="0">
                  <a:solidFill>
                    <a:srgbClr val="0000CC"/>
                  </a:solidFill>
                </a:rPr>
                <a:t>詳</a:t>
              </a:r>
              <a:r>
                <a:rPr lang="zh-TW" altLang="en-US" dirty="0" smtClean="0"/>
                <a:t>可查詢申請時詳細資料</a:t>
              </a:r>
              <a:endParaRPr lang="zh-TW" altLang="en-US" dirty="0"/>
            </a:p>
          </p:txBody>
        </p:sp>
      </p:grpSp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344" y="147208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540" y="414879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51711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884" y="4404574"/>
            <a:ext cx="7741657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63" y="1160028"/>
            <a:ext cx="7804478" cy="3161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投影片編號版面配置區 1"/>
          <p:cNvSpPr>
            <a:spLocks noGrp="1"/>
          </p:cNvSpPr>
          <p:nvPr>
            <p:ph type="sldNum" sz="quarter" idx="11"/>
          </p:nvPr>
        </p:nvSpPr>
        <p:spPr>
          <a:xfrm>
            <a:off x="0" y="6440487"/>
            <a:ext cx="847364" cy="365125"/>
          </a:xfrm>
        </p:spPr>
        <p:txBody>
          <a:bodyPr vert="horz" rtlCol="0" anchor="ctr"/>
          <a:lstStyle/>
          <a:p>
            <a:fld id="{80D04DB0-B013-FD4A-B922-51E59C648802}" type="slidenum">
              <a:rPr lang="zh-TW" altLang="en-US" sz="1100">
                <a:solidFill>
                  <a:schemeClr val="tx2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pPr/>
              <a:t>42</a:t>
            </a:fld>
            <a:endParaRPr lang="zh-TW" altLang="en-US" sz="1100" dirty="0">
              <a:solidFill>
                <a:schemeClr val="tx2">
                  <a:lumMod val="75000"/>
                  <a:lumOff val="2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42168"/>
            <a:ext cx="8229600" cy="889144"/>
          </a:xfrm>
        </p:spPr>
        <p:txBody>
          <a:bodyPr/>
          <a:lstStyle/>
          <a:p>
            <a:r>
              <a:rPr lang="zh-TW" altLang="en-US" dirty="0" smtClean="0"/>
              <a:t>師培</a:t>
            </a:r>
            <a:endParaRPr lang="zh-TW" altLang="en-US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644062" y="790696"/>
            <a:ext cx="4288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TED5010_</a:t>
            </a:r>
            <a:r>
              <a:rPr lang="zh-TW" altLang="en-US" dirty="0"/>
              <a:t>維護學生教育專業課程科目表</a:t>
            </a:r>
          </a:p>
        </p:txBody>
      </p:sp>
      <p:grpSp>
        <p:nvGrpSpPr>
          <p:cNvPr id="25" name="群組 24"/>
          <p:cNvGrpSpPr/>
          <p:nvPr/>
        </p:nvGrpSpPr>
        <p:grpSpPr>
          <a:xfrm>
            <a:off x="2969084" y="3160000"/>
            <a:ext cx="3905459" cy="942646"/>
            <a:chOff x="2998646" y="593753"/>
            <a:chExt cx="3150528" cy="1914943"/>
          </a:xfrm>
        </p:grpSpPr>
        <p:cxnSp>
          <p:nvCxnSpPr>
            <p:cNvPr id="19" name="肘形接點 18"/>
            <p:cNvCxnSpPr/>
            <p:nvPr/>
          </p:nvCxnSpPr>
          <p:spPr>
            <a:xfrm rot="5400000" flipH="1" flipV="1">
              <a:off x="4363229" y="804434"/>
              <a:ext cx="584992" cy="163630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文字方塊 19"/>
            <p:cNvSpPr txBox="1"/>
            <p:nvPr/>
          </p:nvSpPr>
          <p:spPr>
            <a:xfrm>
              <a:off x="2998646" y="1195704"/>
              <a:ext cx="3150528" cy="131299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2.</a:t>
              </a:r>
              <a:r>
                <a:rPr lang="zh-TW" altLang="en-US" dirty="0" smtClean="0"/>
                <a:t>輸入</a:t>
              </a:r>
              <a:r>
                <a:rPr lang="zh-TW" altLang="en-US" dirty="0"/>
                <a:t>課程</a:t>
              </a:r>
              <a:r>
                <a:rPr lang="zh-TW" altLang="en-US" dirty="0" smtClean="0"/>
                <a:t>資料</a:t>
              </a:r>
              <a:r>
                <a:rPr lang="en-US" altLang="zh-TW" dirty="0" smtClean="0"/>
                <a:t>(</a:t>
              </a:r>
              <a:r>
                <a:rPr lang="zh-TW" altLang="en-US" dirty="0" smtClean="0"/>
                <a:t>紅色星號欄位</a:t>
              </a:r>
              <a:r>
                <a:rPr lang="en-US" altLang="zh-TW" dirty="0" smtClean="0"/>
                <a:t>)</a:t>
              </a:r>
              <a:endParaRPr lang="en-US" altLang="zh-TW" dirty="0"/>
            </a:p>
            <a:p>
              <a:r>
                <a:rPr lang="en-US" altLang="zh-TW" dirty="0" smtClean="0"/>
                <a:t>3.</a:t>
              </a:r>
              <a:r>
                <a:rPr lang="zh-TW" altLang="en-US" dirty="0" smtClean="0"/>
                <a:t>按</a:t>
              </a:r>
              <a:r>
                <a:rPr lang="zh-TW" altLang="en-US" b="1" dirty="0" smtClean="0"/>
                <a:t>暫存</a:t>
              </a:r>
              <a:r>
                <a:rPr lang="zh-TW" altLang="en-US" dirty="0" smtClean="0"/>
                <a:t>鈕</a:t>
              </a:r>
              <a:r>
                <a:rPr lang="en-US" altLang="zh-TW" dirty="0" smtClean="0"/>
                <a:t>(</a:t>
              </a:r>
              <a:r>
                <a:rPr lang="zh-TW" altLang="en-US" dirty="0" smtClean="0"/>
                <a:t>多筆科目請重覆</a:t>
              </a:r>
              <a:r>
                <a:rPr lang="en-US" altLang="zh-TW" dirty="0" smtClean="0"/>
                <a:t>2.3</a:t>
              </a:r>
              <a:r>
                <a:rPr lang="zh-TW" altLang="en-US" dirty="0" smtClean="0"/>
                <a:t>動作</a:t>
              </a:r>
              <a:r>
                <a:rPr lang="en-US" altLang="zh-TW" dirty="0" smtClean="0"/>
                <a:t>)</a:t>
              </a:r>
              <a:endParaRPr lang="zh-TW" altLang="en-US" dirty="0"/>
            </a:p>
          </p:txBody>
        </p:sp>
      </p:grpSp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536" y="116002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568" y="2958231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8464" y="2249172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393" y="4321589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3365" y="116002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32" y="5706534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群組 20"/>
          <p:cNvGrpSpPr/>
          <p:nvPr/>
        </p:nvGrpSpPr>
        <p:grpSpPr>
          <a:xfrm>
            <a:off x="5226448" y="1640596"/>
            <a:ext cx="2307978" cy="652643"/>
            <a:chOff x="3917135" y="27667"/>
            <a:chExt cx="1861843" cy="1325816"/>
          </a:xfrm>
        </p:grpSpPr>
        <p:cxnSp>
          <p:nvCxnSpPr>
            <p:cNvPr id="22" name="肘形接點 21"/>
            <p:cNvCxnSpPr/>
            <p:nvPr/>
          </p:nvCxnSpPr>
          <p:spPr>
            <a:xfrm rot="5400000" flipH="1" flipV="1">
              <a:off x="4631542" y="242650"/>
              <a:ext cx="575534" cy="145568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文字方塊 22"/>
            <p:cNvSpPr txBox="1"/>
            <p:nvPr/>
          </p:nvSpPr>
          <p:spPr>
            <a:xfrm>
              <a:off x="3917135" y="603201"/>
              <a:ext cx="1861843" cy="75028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1.</a:t>
              </a:r>
              <a:r>
                <a:rPr lang="zh-TW" altLang="en-US" dirty="0" smtClean="0"/>
                <a:t>按</a:t>
              </a:r>
              <a:r>
                <a:rPr lang="zh-TW" altLang="en-US" b="1" dirty="0" smtClean="0"/>
                <a:t>查詢</a:t>
              </a:r>
              <a:r>
                <a:rPr lang="zh-TW" altLang="en-US" dirty="0" smtClean="0"/>
                <a:t>鈕帶出資料</a:t>
              </a:r>
              <a:endParaRPr lang="en-US" altLang="zh-TW" dirty="0" smtClean="0"/>
            </a:p>
          </p:txBody>
        </p:sp>
      </p:grpSp>
      <p:grpSp>
        <p:nvGrpSpPr>
          <p:cNvPr id="24" name="群組 23"/>
          <p:cNvGrpSpPr/>
          <p:nvPr/>
        </p:nvGrpSpPr>
        <p:grpSpPr>
          <a:xfrm>
            <a:off x="2462256" y="5383369"/>
            <a:ext cx="5121954" cy="1228129"/>
            <a:chOff x="2752133" y="467028"/>
            <a:chExt cx="4131873" cy="2494890"/>
          </a:xfrm>
        </p:grpSpPr>
        <p:cxnSp>
          <p:nvCxnSpPr>
            <p:cNvPr id="26" name="肘形接點 25"/>
            <p:cNvCxnSpPr/>
            <p:nvPr/>
          </p:nvCxnSpPr>
          <p:spPr>
            <a:xfrm rot="5400000" flipH="1" flipV="1">
              <a:off x="4590593" y="694808"/>
              <a:ext cx="619189" cy="163630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文字方塊 26"/>
            <p:cNvSpPr txBox="1"/>
            <p:nvPr/>
          </p:nvSpPr>
          <p:spPr>
            <a:xfrm>
              <a:off x="2752133" y="1086214"/>
              <a:ext cx="4131873" cy="187570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4.</a:t>
              </a:r>
              <a:r>
                <a:rPr lang="zh-TW" altLang="en-US" dirty="0" smtClean="0"/>
                <a:t>若有本校已修讀</a:t>
              </a:r>
              <a:r>
                <a:rPr lang="en-US" altLang="zh-TW" dirty="0" smtClean="0"/>
                <a:t>, </a:t>
              </a:r>
              <a:r>
                <a:rPr lang="zh-TW" altLang="en-US" dirty="0" smtClean="0"/>
                <a:t>可按</a:t>
              </a:r>
              <a:r>
                <a:rPr lang="zh-TW" altLang="en-US" b="1" dirty="0" smtClean="0"/>
                <a:t>帶</a:t>
              </a:r>
              <a:r>
                <a:rPr lang="zh-TW" altLang="en-US" b="1" dirty="0"/>
                <a:t>入</a:t>
              </a:r>
              <a:r>
                <a:rPr lang="zh-TW" altLang="en-US" b="1" dirty="0" smtClean="0"/>
                <a:t>已修讀教育專業課程</a:t>
              </a:r>
              <a:endParaRPr lang="en-US" altLang="zh-TW" b="1" dirty="0" smtClean="0"/>
            </a:p>
            <a:p>
              <a:r>
                <a:rPr lang="en-US" altLang="zh-TW" dirty="0" smtClean="0"/>
                <a:t>5.</a:t>
              </a:r>
              <a:r>
                <a:rPr lang="zh-TW" altLang="en-US" dirty="0" smtClean="0"/>
                <a:t>要刪除課程請按</a:t>
              </a:r>
              <a:r>
                <a:rPr lang="zh-TW" altLang="en-US" b="1" u="sng" dirty="0" smtClean="0">
                  <a:solidFill>
                    <a:srgbClr val="0000CC"/>
                  </a:solidFill>
                </a:rPr>
                <a:t>刪</a:t>
              </a:r>
              <a:endParaRPr lang="en-US" altLang="zh-TW" b="1" u="sng" dirty="0" smtClean="0">
                <a:solidFill>
                  <a:srgbClr val="0000CC"/>
                </a:solidFill>
              </a:endParaRPr>
            </a:p>
            <a:p>
              <a:r>
                <a:rPr lang="en-US" altLang="zh-TW" dirty="0" smtClean="0"/>
                <a:t>6.</a:t>
              </a:r>
              <a:r>
                <a:rPr lang="zh-TW" altLang="en-US" dirty="0" smtClean="0"/>
                <a:t>最後請記得按上方</a:t>
              </a:r>
              <a:r>
                <a:rPr lang="zh-TW" altLang="en-US" b="1" dirty="0" smtClean="0"/>
                <a:t>存檔</a:t>
              </a:r>
              <a:r>
                <a:rPr lang="zh-TW" altLang="en-US" dirty="0" smtClean="0"/>
                <a:t>鈕</a:t>
              </a:r>
              <a:r>
                <a:rPr lang="en-US" altLang="zh-TW" dirty="0" smtClean="0"/>
                <a:t>, </a:t>
              </a:r>
              <a:r>
                <a:rPr lang="zh-TW" altLang="en-US" dirty="0" smtClean="0"/>
                <a:t>並列印報表</a:t>
              </a:r>
              <a:endParaRPr lang="zh-TW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0351659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490" y="4494727"/>
            <a:ext cx="7729165" cy="153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06" y="1204919"/>
            <a:ext cx="7822612" cy="3289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投影片編號版面配置區 1"/>
          <p:cNvSpPr>
            <a:spLocks noGrp="1"/>
          </p:cNvSpPr>
          <p:nvPr>
            <p:ph type="sldNum" sz="quarter" idx="11"/>
          </p:nvPr>
        </p:nvSpPr>
        <p:spPr>
          <a:xfrm>
            <a:off x="0" y="6440487"/>
            <a:ext cx="847364" cy="365125"/>
          </a:xfrm>
        </p:spPr>
        <p:txBody>
          <a:bodyPr vert="horz" rtlCol="0" anchor="ctr"/>
          <a:lstStyle/>
          <a:p>
            <a:fld id="{80D04DB0-B013-FD4A-B922-51E59C648802}" type="slidenum">
              <a:rPr lang="zh-TW" altLang="en-US" sz="1100">
                <a:solidFill>
                  <a:schemeClr val="tx2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pPr/>
              <a:t>43</a:t>
            </a:fld>
            <a:endParaRPr lang="zh-TW" altLang="en-US" sz="1100" dirty="0">
              <a:solidFill>
                <a:schemeClr val="tx2">
                  <a:lumMod val="75000"/>
                  <a:lumOff val="2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42168"/>
            <a:ext cx="8229600" cy="889144"/>
          </a:xfrm>
        </p:spPr>
        <p:txBody>
          <a:bodyPr/>
          <a:lstStyle/>
          <a:p>
            <a:r>
              <a:rPr lang="zh-TW" altLang="en-US" dirty="0" smtClean="0"/>
              <a:t>師培</a:t>
            </a:r>
            <a:endParaRPr lang="zh-TW" altLang="en-US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644062" y="790696"/>
            <a:ext cx="4288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TED5020_</a:t>
            </a:r>
            <a:r>
              <a:rPr lang="zh-TW" altLang="en-US" dirty="0"/>
              <a:t>維護學生專門課程修習科目表</a:t>
            </a:r>
          </a:p>
        </p:txBody>
      </p:sp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0760" y="1142671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群組 11"/>
          <p:cNvGrpSpPr/>
          <p:nvPr/>
        </p:nvGrpSpPr>
        <p:grpSpPr>
          <a:xfrm>
            <a:off x="5576490" y="1739240"/>
            <a:ext cx="2307978" cy="652643"/>
            <a:chOff x="3917135" y="27667"/>
            <a:chExt cx="1861843" cy="1325816"/>
          </a:xfrm>
        </p:grpSpPr>
        <p:cxnSp>
          <p:nvCxnSpPr>
            <p:cNvPr id="13" name="肘形接點 12"/>
            <p:cNvCxnSpPr/>
            <p:nvPr/>
          </p:nvCxnSpPr>
          <p:spPr>
            <a:xfrm rot="5400000" flipH="1" flipV="1">
              <a:off x="4631542" y="242650"/>
              <a:ext cx="575534" cy="145568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文字方塊 14"/>
            <p:cNvSpPr txBox="1"/>
            <p:nvPr/>
          </p:nvSpPr>
          <p:spPr>
            <a:xfrm>
              <a:off x="3917135" y="603201"/>
              <a:ext cx="1861843" cy="75028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1.</a:t>
              </a:r>
              <a:r>
                <a:rPr lang="zh-TW" altLang="en-US" dirty="0" smtClean="0"/>
                <a:t>按</a:t>
              </a:r>
              <a:r>
                <a:rPr lang="zh-TW" altLang="en-US" b="1" dirty="0" smtClean="0"/>
                <a:t>查詢</a:t>
              </a:r>
              <a:r>
                <a:rPr lang="zh-TW" altLang="en-US" dirty="0" smtClean="0"/>
                <a:t>鈕帶出資料</a:t>
              </a:r>
              <a:endParaRPr lang="en-US" altLang="zh-TW" dirty="0" smtClean="0"/>
            </a:p>
          </p:txBody>
        </p:sp>
      </p:grpSp>
      <p:grpSp>
        <p:nvGrpSpPr>
          <p:cNvPr id="16" name="群組 15"/>
          <p:cNvGrpSpPr/>
          <p:nvPr/>
        </p:nvGrpSpPr>
        <p:grpSpPr>
          <a:xfrm>
            <a:off x="3102748" y="2968375"/>
            <a:ext cx="3321924" cy="1039462"/>
            <a:chOff x="3229642" y="1028694"/>
            <a:chExt cx="2679791" cy="2111621"/>
          </a:xfrm>
        </p:grpSpPr>
        <p:cxnSp>
          <p:nvCxnSpPr>
            <p:cNvPr id="17" name="肘形接點 16"/>
            <p:cNvCxnSpPr/>
            <p:nvPr/>
          </p:nvCxnSpPr>
          <p:spPr>
            <a:xfrm rot="16200000" flipH="1">
              <a:off x="4211112" y="2612790"/>
              <a:ext cx="885951" cy="169099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文字方塊 17"/>
            <p:cNvSpPr txBox="1"/>
            <p:nvPr/>
          </p:nvSpPr>
          <p:spPr>
            <a:xfrm>
              <a:off x="3229642" y="1028694"/>
              <a:ext cx="2679791" cy="1312993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2.</a:t>
              </a:r>
              <a:r>
                <a:rPr lang="zh-TW" altLang="en-US" dirty="0" smtClean="0"/>
                <a:t>輸入修讀系所</a:t>
              </a:r>
              <a:r>
                <a:rPr lang="en-US" altLang="zh-TW" dirty="0" smtClean="0"/>
                <a:t>(</a:t>
              </a:r>
              <a:r>
                <a:rPr lang="zh-TW" altLang="en-US" dirty="0" smtClean="0"/>
                <a:t>紅色星號欄位</a:t>
              </a:r>
              <a:r>
                <a:rPr lang="en-US" altLang="zh-TW" dirty="0" smtClean="0"/>
                <a:t>)</a:t>
              </a:r>
              <a:endParaRPr lang="en-US" altLang="zh-TW" dirty="0"/>
            </a:p>
            <a:p>
              <a:r>
                <a:rPr lang="en-US" altLang="zh-TW" dirty="0" smtClean="0"/>
                <a:t>3.</a:t>
              </a:r>
              <a:r>
                <a:rPr lang="zh-TW" altLang="en-US" dirty="0" smtClean="0"/>
                <a:t>按</a:t>
              </a:r>
              <a:r>
                <a:rPr lang="zh-TW" altLang="en-US" b="1" dirty="0" smtClean="0"/>
                <a:t>增加修讀學校</a:t>
              </a:r>
              <a:r>
                <a:rPr lang="zh-TW" altLang="en-US" dirty="0" smtClean="0"/>
                <a:t>鈕</a:t>
              </a:r>
              <a:endParaRPr lang="zh-TW" altLang="en-US" dirty="0"/>
            </a:p>
          </p:txBody>
        </p:sp>
      </p:grpSp>
      <p:pic>
        <p:nvPicPr>
          <p:cNvPr id="21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855" y="3889924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265" y="5380249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521" y="4342327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9668" y="1142671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" name="群組 27"/>
          <p:cNvGrpSpPr/>
          <p:nvPr/>
        </p:nvGrpSpPr>
        <p:grpSpPr>
          <a:xfrm>
            <a:off x="4412285" y="5237285"/>
            <a:ext cx="4191001" cy="1200329"/>
            <a:chOff x="3582117" y="2611731"/>
            <a:chExt cx="3380873" cy="2438411"/>
          </a:xfrm>
        </p:grpSpPr>
        <p:cxnSp>
          <p:nvCxnSpPr>
            <p:cNvPr id="29" name="肘形接點 28"/>
            <p:cNvCxnSpPr/>
            <p:nvPr/>
          </p:nvCxnSpPr>
          <p:spPr>
            <a:xfrm rot="10800000" flipV="1">
              <a:off x="3582117" y="3521344"/>
              <a:ext cx="283493" cy="309593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文字方塊 29"/>
            <p:cNvSpPr txBox="1"/>
            <p:nvPr/>
          </p:nvSpPr>
          <p:spPr>
            <a:xfrm>
              <a:off x="3865610" y="2611731"/>
              <a:ext cx="3097380" cy="243841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3.</a:t>
              </a:r>
              <a:r>
                <a:rPr lang="zh-TW" altLang="en-US" dirty="0" smtClean="0"/>
                <a:t>輸入修讀資訊</a:t>
              </a:r>
              <a:r>
                <a:rPr lang="en-US" altLang="zh-TW" dirty="0" smtClean="0"/>
                <a:t>(</a:t>
              </a:r>
              <a:r>
                <a:rPr lang="zh-TW" altLang="en-US" dirty="0" smtClean="0"/>
                <a:t>紅色星號欄位</a:t>
              </a:r>
              <a:r>
                <a:rPr lang="en-US" altLang="zh-TW" dirty="0" smtClean="0"/>
                <a:t>)</a:t>
              </a:r>
              <a:endParaRPr lang="en-US" altLang="zh-TW" dirty="0"/>
            </a:p>
            <a:p>
              <a:r>
                <a:rPr lang="en-US" altLang="zh-TW" dirty="0" smtClean="0"/>
                <a:t>4.</a:t>
              </a:r>
              <a:r>
                <a:rPr lang="zh-TW" altLang="en-US" dirty="0" smtClean="0"/>
                <a:t>按</a:t>
              </a:r>
              <a:r>
                <a:rPr lang="zh-TW" altLang="en-US" b="1" dirty="0" smtClean="0"/>
                <a:t>增加專門科目</a:t>
              </a:r>
              <a:r>
                <a:rPr lang="zh-TW" altLang="en-US" dirty="0" smtClean="0"/>
                <a:t>鈕</a:t>
              </a:r>
              <a:r>
                <a:rPr lang="en-US" altLang="zh-TW" dirty="0" smtClean="0"/>
                <a:t>, </a:t>
              </a:r>
              <a:r>
                <a:rPr lang="zh-TW" altLang="en-US" dirty="0" smtClean="0"/>
                <a:t>若有已修課程可利用</a:t>
              </a:r>
              <a:r>
                <a:rPr lang="zh-TW" altLang="en-US" b="1" dirty="0" smtClean="0"/>
                <a:t>帶入已修讀課程</a:t>
              </a:r>
              <a:endParaRPr lang="en-US" altLang="zh-TW" b="1" dirty="0" smtClean="0"/>
            </a:p>
            <a:p>
              <a:r>
                <a:rPr lang="en-US" altLang="zh-TW" dirty="0" smtClean="0"/>
                <a:t>5.</a:t>
              </a:r>
              <a:r>
                <a:rPr lang="zh-TW" altLang="en-US" dirty="0" smtClean="0"/>
                <a:t>完成後可按上方列印報表</a:t>
              </a:r>
              <a:endParaRPr lang="zh-TW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4091191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028" y="1212727"/>
            <a:ext cx="7659361" cy="4770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投影片編號版面配置區 1"/>
          <p:cNvSpPr>
            <a:spLocks noGrp="1"/>
          </p:cNvSpPr>
          <p:nvPr>
            <p:ph type="sldNum" sz="quarter" idx="11"/>
          </p:nvPr>
        </p:nvSpPr>
        <p:spPr>
          <a:xfrm>
            <a:off x="0" y="6440487"/>
            <a:ext cx="847364" cy="365125"/>
          </a:xfrm>
        </p:spPr>
        <p:txBody>
          <a:bodyPr vert="horz" rtlCol="0" anchor="ctr"/>
          <a:lstStyle/>
          <a:p>
            <a:fld id="{80D04DB0-B013-FD4A-B922-51E59C648802}" type="slidenum">
              <a:rPr lang="zh-TW" altLang="en-US" sz="1100">
                <a:solidFill>
                  <a:schemeClr val="tx2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pPr/>
              <a:t>44</a:t>
            </a:fld>
            <a:endParaRPr lang="zh-TW" altLang="en-US" sz="1100" dirty="0">
              <a:solidFill>
                <a:schemeClr val="tx2">
                  <a:lumMod val="75000"/>
                  <a:lumOff val="2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42168"/>
            <a:ext cx="8229600" cy="889144"/>
          </a:xfrm>
        </p:spPr>
        <p:txBody>
          <a:bodyPr/>
          <a:lstStyle/>
          <a:p>
            <a:r>
              <a:rPr lang="zh-TW" altLang="en-US" dirty="0" smtClean="0"/>
              <a:t>師培</a:t>
            </a:r>
            <a:endParaRPr lang="zh-TW" altLang="en-US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644062" y="790696"/>
            <a:ext cx="3608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TED7010</a:t>
            </a:r>
            <a:r>
              <a:rPr lang="en-US" altLang="zh-TW" dirty="0"/>
              <a:t>_</a:t>
            </a:r>
            <a:r>
              <a:rPr lang="zh-TW" altLang="en-US" dirty="0"/>
              <a:t>查詢教育科目修課狀態</a:t>
            </a:r>
          </a:p>
        </p:txBody>
      </p:sp>
      <p:grpSp>
        <p:nvGrpSpPr>
          <p:cNvPr id="25" name="群組 24"/>
          <p:cNvGrpSpPr/>
          <p:nvPr/>
        </p:nvGrpSpPr>
        <p:grpSpPr>
          <a:xfrm>
            <a:off x="4280035" y="2438882"/>
            <a:ext cx="1820307" cy="1021394"/>
            <a:chOff x="3582485" y="27668"/>
            <a:chExt cx="1468439" cy="2074915"/>
          </a:xfrm>
        </p:grpSpPr>
        <p:cxnSp>
          <p:nvCxnSpPr>
            <p:cNvPr id="19" name="肘形接點 18"/>
            <p:cNvCxnSpPr/>
            <p:nvPr/>
          </p:nvCxnSpPr>
          <p:spPr>
            <a:xfrm rot="16200000" flipV="1">
              <a:off x="3652668" y="516808"/>
              <a:ext cx="1151072" cy="172792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文字方塊 19"/>
            <p:cNvSpPr txBox="1"/>
            <p:nvPr/>
          </p:nvSpPr>
          <p:spPr>
            <a:xfrm>
              <a:off x="3582485" y="789592"/>
              <a:ext cx="1468439" cy="131299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1.</a:t>
              </a:r>
              <a:r>
                <a:rPr lang="zh-TW" altLang="en-US" dirty="0" smtClean="0"/>
                <a:t>輸入查詢條件</a:t>
              </a:r>
              <a:endParaRPr lang="en-US" altLang="zh-TW" dirty="0" smtClean="0"/>
            </a:p>
            <a:p>
              <a:r>
                <a:rPr lang="en-US" altLang="zh-TW" dirty="0" smtClean="0"/>
                <a:t>2.</a:t>
              </a:r>
              <a:r>
                <a:rPr lang="zh-TW" altLang="en-US" dirty="0" smtClean="0"/>
                <a:t>按</a:t>
              </a:r>
              <a:r>
                <a:rPr lang="zh-TW" altLang="en-US" b="1" dirty="0"/>
                <a:t>查詢</a:t>
              </a:r>
              <a:r>
                <a:rPr lang="zh-TW" altLang="en-US" dirty="0" smtClean="0"/>
                <a:t>鈕</a:t>
              </a:r>
              <a:endParaRPr lang="zh-TW" altLang="en-US" dirty="0"/>
            </a:p>
          </p:txBody>
        </p:sp>
      </p:grpSp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2862" y="2178676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785" y="1212727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95044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1"/>
          <p:cNvSpPr>
            <a:spLocks noGrp="1"/>
          </p:cNvSpPr>
          <p:nvPr>
            <p:ph type="sldNum" sz="quarter" idx="11"/>
          </p:nvPr>
        </p:nvSpPr>
        <p:spPr>
          <a:xfrm>
            <a:off x="0" y="6440487"/>
            <a:ext cx="847364" cy="365125"/>
          </a:xfrm>
        </p:spPr>
        <p:txBody>
          <a:bodyPr vert="horz" rtlCol="0" anchor="ctr"/>
          <a:lstStyle/>
          <a:p>
            <a:fld id="{80D04DB0-B013-FD4A-B922-51E59C648802}" type="slidenum">
              <a:rPr lang="zh-TW" altLang="en-US" sz="1100">
                <a:solidFill>
                  <a:schemeClr val="tx2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pPr/>
              <a:t>45</a:t>
            </a:fld>
            <a:endParaRPr lang="zh-TW" altLang="en-US" sz="1100" dirty="0">
              <a:solidFill>
                <a:schemeClr val="tx2">
                  <a:lumMod val="75000"/>
                  <a:lumOff val="2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26203" y="2692378"/>
            <a:ext cx="8229600" cy="889144"/>
          </a:xfrm>
        </p:spPr>
        <p:txBody>
          <a:bodyPr/>
          <a:lstStyle/>
          <a:p>
            <a:pPr algn="ctr"/>
            <a:r>
              <a:rPr lang="zh-TW" altLang="en-US" dirty="0" smtClean="0"/>
              <a:t>實機操作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424276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89028"/>
            <a:ext cx="8229600" cy="677862"/>
          </a:xfrm>
        </p:spPr>
        <p:txBody>
          <a:bodyPr>
            <a:noAutofit/>
          </a:bodyPr>
          <a:lstStyle/>
          <a:p>
            <a:pPr algn="ctr"/>
            <a:r>
              <a:rPr lang="zh-TW" altLang="en-US" sz="4800" b="0" dirty="0">
                <a:solidFill>
                  <a:schemeClr val="bg1"/>
                </a:solidFill>
                <a:effectLst/>
              </a:rPr>
              <a:t>感謝聆聽，敬請指教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D04DB0-B013-FD4A-B922-51E59C648802}" type="slidenum">
              <a:rPr lang="zh-TW" altLang="en-US" smtClean="0">
                <a:latin typeface="標楷體" pitchFamily="65" charset="-120"/>
                <a:ea typeface="標楷體" pitchFamily="65" charset="-120"/>
              </a:rPr>
              <a:pPr/>
              <a:t>46</a:t>
            </a:fld>
            <a:endParaRPr lang="zh-TW" altLang="en-US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357536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1"/>
          <p:cNvSpPr>
            <a:spLocks noGrp="1"/>
          </p:cNvSpPr>
          <p:nvPr>
            <p:ph type="sldNum" sz="quarter" idx="11"/>
          </p:nvPr>
        </p:nvSpPr>
        <p:spPr>
          <a:xfrm>
            <a:off x="0" y="6440487"/>
            <a:ext cx="847364" cy="365125"/>
          </a:xfrm>
        </p:spPr>
        <p:txBody>
          <a:bodyPr vert="horz" rtlCol="0" anchor="ctr"/>
          <a:lstStyle/>
          <a:p>
            <a:fld id="{80D04DB0-B013-FD4A-B922-51E59C648802}" type="slidenum">
              <a:rPr lang="zh-TW" altLang="en-US" sz="1100">
                <a:solidFill>
                  <a:schemeClr val="tx2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pPr/>
              <a:t>4</a:t>
            </a:fld>
            <a:endParaRPr lang="zh-TW" altLang="en-US" sz="1100" dirty="0">
              <a:solidFill>
                <a:schemeClr val="tx2">
                  <a:lumMod val="75000"/>
                  <a:lumOff val="2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42168"/>
            <a:ext cx="8229600" cy="889144"/>
          </a:xfrm>
        </p:spPr>
        <p:txBody>
          <a:bodyPr/>
          <a:lstStyle/>
          <a:p>
            <a:r>
              <a:rPr lang="zh-TW" altLang="en-US" dirty="0" smtClean="0"/>
              <a:t>學籍</a:t>
            </a:r>
            <a:endParaRPr lang="zh-TW" altLang="en-US" dirty="0"/>
          </a:p>
        </p:txBody>
      </p:sp>
      <p:sp>
        <p:nvSpPr>
          <p:cNvPr id="18" name="圓角矩形 41"/>
          <p:cNvSpPr/>
          <p:nvPr/>
        </p:nvSpPr>
        <p:spPr bwMode="auto">
          <a:xfrm>
            <a:off x="2375825" y="888297"/>
            <a:ext cx="2312987" cy="720725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b="1" dirty="0">
                <a:solidFill>
                  <a:schemeClr val="tx1"/>
                </a:solidFill>
                <a:latin typeface="Arial" pitchFamily="34" charset="0"/>
              </a:rPr>
              <a:t>ENR3040</a:t>
            </a:r>
            <a:r>
              <a:rPr lang="en-US" altLang="zh-TW" b="1" dirty="0" smtClean="0">
                <a:solidFill>
                  <a:schemeClr val="tx1"/>
                </a:solidFill>
                <a:latin typeface="Arial" pitchFamily="34" charset="0"/>
              </a:rPr>
              <a:t>_</a:t>
            </a:r>
          </a:p>
          <a:p>
            <a:pPr algn="ctr">
              <a:defRPr/>
            </a:pPr>
            <a:r>
              <a:rPr lang="zh-TW" altLang="en-US" b="1" dirty="0" smtClean="0">
                <a:solidFill>
                  <a:schemeClr val="tx1"/>
                </a:solidFill>
                <a:latin typeface="Arial" pitchFamily="34" charset="0"/>
              </a:rPr>
              <a:t>維護</a:t>
            </a:r>
            <a:r>
              <a:rPr lang="zh-TW" altLang="en-US" b="1" dirty="0">
                <a:solidFill>
                  <a:schemeClr val="tx1"/>
                </a:solidFill>
                <a:latin typeface="Arial" pitchFamily="34" charset="0"/>
              </a:rPr>
              <a:t>個人資料</a:t>
            </a:r>
            <a:endParaRPr lang="en-US" altLang="zh-TW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644063" y="773094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維護學生資料</a:t>
            </a:r>
            <a:endParaRPr lang="zh-TW" altLang="en-US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624642" y="1747706"/>
            <a:ext cx="18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休</a:t>
            </a:r>
            <a:r>
              <a:rPr lang="en-US" altLang="zh-TW" dirty="0"/>
              <a:t>/</a:t>
            </a:r>
            <a:r>
              <a:rPr lang="zh-TW" altLang="en-US" dirty="0"/>
              <a:t>退</a:t>
            </a:r>
            <a:r>
              <a:rPr lang="en-US" altLang="zh-TW" dirty="0"/>
              <a:t>/</a:t>
            </a:r>
            <a:r>
              <a:rPr lang="zh-TW" altLang="en-US" dirty="0"/>
              <a:t>復學作業 </a:t>
            </a:r>
          </a:p>
        </p:txBody>
      </p:sp>
      <p:grpSp>
        <p:nvGrpSpPr>
          <p:cNvPr id="2" name="群組 1"/>
          <p:cNvGrpSpPr/>
          <p:nvPr/>
        </p:nvGrpSpPr>
        <p:grpSpPr>
          <a:xfrm>
            <a:off x="654456" y="2077807"/>
            <a:ext cx="7902364" cy="720725"/>
            <a:chOff x="928049" y="2443163"/>
            <a:chExt cx="7902364" cy="720725"/>
          </a:xfrm>
        </p:grpSpPr>
        <p:sp>
          <p:nvSpPr>
            <p:cNvPr id="21" name="圓角矩形 41"/>
            <p:cNvSpPr/>
            <p:nvPr/>
          </p:nvSpPr>
          <p:spPr bwMode="auto">
            <a:xfrm>
              <a:off x="3764789" y="2443163"/>
              <a:ext cx="2312987" cy="720725"/>
            </a:xfrm>
            <a:prstGeom prst="roundRect">
              <a:avLst/>
            </a:prstGeom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b="1" dirty="0">
                  <a:solidFill>
                    <a:schemeClr val="tx1"/>
                  </a:solidFill>
                  <a:latin typeface="Arial" pitchFamily="34" charset="0"/>
                </a:rPr>
                <a:t>ENRD150</a:t>
              </a:r>
              <a:r>
                <a:rPr lang="en-US" altLang="zh-TW" b="1" dirty="0" smtClean="0">
                  <a:solidFill>
                    <a:schemeClr val="tx1"/>
                  </a:solidFill>
                  <a:latin typeface="Arial" pitchFamily="34" charset="0"/>
                </a:rPr>
                <a:t>_</a:t>
              </a:r>
            </a:p>
            <a:p>
              <a:pPr algn="ctr">
                <a:defRPr/>
              </a:pPr>
              <a:r>
                <a:rPr lang="zh-TW" altLang="en-US" b="1" dirty="0" smtClean="0">
                  <a:solidFill>
                    <a:schemeClr val="tx1"/>
                  </a:solidFill>
                  <a:latin typeface="Arial" pitchFamily="34" charset="0"/>
                </a:rPr>
                <a:t>審核</a:t>
              </a:r>
              <a:r>
                <a:rPr lang="zh-TW" altLang="en-US" b="1" dirty="0">
                  <a:solidFill>
                    <a:schemeClr val="tx1"/>
                  </a:solidFill>
                  <a:latin typeface="Arial" pitchFamily="34" charset="0"/>
                </a:rPr>
                <a:t>休退學申請</a:t>
              </a:r>
              <a:endParaRPr lang="en-US" altLang="zh-TW" b="1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2" name="圓角矩形 41"/>
            <p:cNvSpPr/>
            <p:nvPr/>
          </p:nvSpPr>
          <p:spPr bwMode="auto">
            <a:xfrm>
              <a:off x="928049" y="2443163"/>
              <a:ext cx="2312987" cy="720725"/>
            </a:xfrm>
            <a:prstGeom prst="roundRect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b="1" dirty="0">
                  <a:solidFill>
                    <a:schemeClr val="tx1"/>
                  </a:solidFill>
                  <a:latin typeface="Arial" pitchFamily="34" charset="0"/>
                </a:rPr>
                <a:t>ENRD140</a:t>
              </a:r>
              <a:r>
                <a:rPr lang="en-US" altLang="zh-TW" b="1" dirty="0" smtClean="0">
                  <a:solidFill>
                    <a:schemeClr val="tx1"/>
                  </a:solidFill>
                  <a:latin typeface="Arial" pitchFamily="34" charset="0"/>
                </a:rPr>
                <a:t>_</a:t>
              </a:r>
            </a:p>
            <a:p>
              <a:pPr algn="ctr">
                <a:defRPr/>
              </a:pPr>
              <a:r>
                <a:rPr lang="zh-TW" altLang="en-US" b="1" dirty="0" smtClean="0">
                  <a:solidFill>
                    <a:schemeClr val="tx1"/>
                  </a:solidFill>
                  <a:latin typeface="Arial" pitchFamily="34" charset="0"/>
                </a:rPr>
                <a:t>休</a:t>
              </a:r>
              <a:r>
                <a:rPr lang="zh-TW" altLang="en-US" b="1" dirty="0">
                  <a:solidFill>
                    <a:schemeClr val="tx1"/>
                  </a:solidFill>
                  <a:latin typeface="Arial" pitchFamily="34" charset="0"/>
                </a:rPr>
                <a:t>退學表單列印</a:t>
              </a:r>
              <a:endParaRPr lang="en-US" altLang="zh-TW" b="1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4" name="圓角矩形 41"/>
            <p:cNvSpPr/>
            <p:nvPr/>
          </p:nvSpPr>
          <p:spPr bwMode="auto">
            <a:xfrm>
              <a:off x="6517426" y="2443163"/>
              <a:ext cx="2312987" cy="720725"/>
            </a:xfrm>
            <a:prstGeom prst="roundRect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b="1" dirty="0">
                  <a:solidFill>
                    <a:schemeClr val="tx1"/>
                  </a:solidFill>
                  <a:latin typeface="Arial" pitchFamily="34" charset="0"/>
                </a:rPr>
                <a:t>ENRD160</a:t>
              </a:r>
              <a:r>
                <a:rPr lang="en-US" altLang="zh-TW" b="1" dirty="0" smtClean="0">
                  <a:solidFill>
                    <a:schemeClr val="tx1"/>
                  </a:solidFill>
                  <a:latin typeface="Arial" pitchFamily="34" charset="0"/>
                </a:rPr>
                <a:t>_</a:t>
              </a:r>
              <a:r>
                <a:rPr lang="zh-TW" altLang="en-US" b="1" dirty="0" smtClean="0">
                  <a:solidFill>
                    <a:schemeClr val="tx1"/>
                  </a:solidFill>
                  <a:latin typeface="Arial" pitchFamily="34" charset="0"/>
                </a:rPr>
                <a:t>查詢</a:t>
              </a:r>
              <a:r>
                <a:rPr lang="zh-TW" altLang="en-US" b="1" dirty="0">
                  <a:solidFill>
                    <a:schemeClr val="tx1"/>
                  </a:solidFill>
                  <a:latin typeface="Arial" pitchFamily="34" charset="0"/>
                </a:rPr>
                <a:t>休</a:t>
              </a:r>
              <a:r>
                <a:rPr lang="en-US" altLang="zh-TW" b="1" dirty="0">
                  <a:solidFill>
                    <a:schemeClr val="tx1"/>
                  </a:solidFill>
                  <a:latin typeface="Arial" pitchFamily="34" charset="0"/>
                </a:rPr>
                <a:t>/</a:t>
              </a:r>
              <a:r>
                <a:rPr lang="zh-TW" altLang="en-US" b="1" dirty="0">
                  <a:solidFill>
                    <a:schemeClr val="tx1"/>
                  </a:solidFill>
                  <a:latin typeface="Arial" pitchFamily="34" charset="0"/>
                </a:rPr>
                <a:t>退學申請記錄</a:t>
              </a:r>
              <a:endParaRPr lang="en-US" altLang="zh-TW" b="1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7" name="向右箭號 26"/>
            <p:cNvSpPr/>
            <p:nvPr/>
          </p:nvSpPr>
          <p:spPr bwMode="auto">
            <a:xfrm>
              <a:off x="3289292" y="2681724"/>
              <a:ext cx="431800" cy="252412"/>
            </a:xfrm>
            <a:prstGeom prst="rightArrow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17" name="向右箭號 16"/>
            <p:cNvSpPr/>
            <p:nvPr/>
          </p:nvSpPr>
          <p:spPr bwMode="auto">
            <a:xfrm>
              <a:off x="6085626" y="2677319"/>
              <a:ext cx="431800" cy="252412"/>
            </a:xfrm>
            <a:prstGeom prst="rightArrow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</p:grpSp>
      <p:sp>
        <p:nvSpPr>
          <p:cNvPr id="69" name="文字方塊 68"/>
          <p:cNvSpPr txBox="1"/>
          <p:nvPr/>
        </p:nvSpPr>
        <p:spPr>
          <a:xfrm>
            <a:off x="699851" y="3421469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學分學程</a:t>
            </a:r>
            <a:endParaRPr lang="zh-TW" altLang="en-US" dirty="0"/>
          </a:p>
        </p:txBody>
      </p:sp>
      <p:sp>
        <p:nvSpPr>
          <p:cNvPr id="70" name="矩形 69"/>
          <p:cNvSpPr/>
          <p:nvPr/>
        </p:nvSpPr>
        <p:spPr>
          <a:xfrm>
            <a:off x="2194287" y="2776591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/>
              <a:t>學生</a:t>
            </a:r>
            <a:endParaRPr lang="zh-TW" altLang="en-US" dirty="0"/>
          </a:p>
        </p:txBody>
      </p:sp>
      <p:sp>
        <p:nvSpPr>
          <p:cNvPr id="71" name="矩形 70"/>
          <p:cNvSpPr/>
          <p:nvPr/>
        </p:nvSpPr>
        <p:spPr>
          <a:xfrm>
            <a:off x="7170701" y="2798532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/>
              <a:t>學生</a:t>
            </a:r>
            <a:endParaRPr lang="zh-TW" altLang="en-US" dirty="0"/>
          </a:p>
        </p:txBody>
      </p:sp>
      <p:grpSp>
        <p:nvGrpSpPr>
          <p:cNvPr id="5" name="群組 4"/>
          <p:cNvGrpSpPr/>
          <p:nvPr/>
        </p:nvGrpSpPr>
        <p:grpSpPr>
          <a:xfrm>
            <a:off x="674745" y="3685277"/>
            <a:ext cx="7945887" cy="2562181"/>
            <a:chOff x="880157" y="3463246"/>
            <a:chExt cx="7945887" cy="2562181"/>
          </a:xfrm>
        </p:grpSpPr>
        <p:sp>
          <p:nvSpPr>
            <p:cNvPr id="56" name="圓角矩形 41"/>
            <p:cNvSpPr/>
            <p:nvPr/>
          </p:nvSpPr>
          <p:spPr bwMode="auto">
            <a:xfrm>
              <a:off x="3705796" y="3828166"/>
              <a:ext cx="2312987" cy="720725"/>
            </a:xfrm>
            <a:prstGeom prst="roundRect">
              <a:avLst/>
            </a:prstGeom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b="1" dirty="0">
                  <a:solidFill>
                    <a:schemeClr val="tx1"/>
                  </a:solidFill>
                  <a:latin typeface="Arial" pitchFamily="34" charset="0"/>
                </a:rPr>
                <a:t>ENR8050_</a:t>
              </a:r>
              <a:r>
                <a:rPr lang="zh-TW" altLang="en-US" b="1" dirty="0">
                  <a:solidFill>
                    <a:schemeClr val="tx1"/>
                  </a:solidFill>
                  <a:latin typeface="Arial" pitchFamily="34" charset="0"/>
                </a:rPr>
                <a:t>審核學分學程申請</a:t>
              </a:r>
              <a:endParaRPr lang="en-US" altLang="zh-TW" b="1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57" name="圓角矩形 41"/>
            <p:cNvSpPr/>
            <p:nvPr/>
          </p:nvSpPr>
          <p:spPr bwMode="auto">
            <a:xfrm>
              <a:off x="880157" y="3828166"/>
              <a:ext cx="2312987" cy="720725"/>
            </a:xfrm>
            <a:prstGeom prst="roundRect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b="1" dirty="0">
                  <a:solidFill>
                    <a:schemeClr val="tx1"/>
                  </a:solidFill>
                  <a:latin typeface="Arial" pitchFamily="34" charset="0"/>
                </a:rPr>
                <a:t>ENR8040_</a:t>
              </a:r>
              <a:r>
                <a:rPr lang="zh-TW" altLang="en-US" b="1" dirty="0">
                  <a:solidFill>
                    <a:schemeClr val="tx1"/>
                  </a:solidFill>
                  <a:latin typeface="Arial" pitchFamily="34" charset="0"/>
                </a:rPr>
                <a:t>申請學分學程</a:t>
              </a:r>
              <a:endParaRPr lang="en-US" altLang="zh-TW" b="1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59" name="矩形 58"/>
            <p:cNvSpPr/>
            <p:nvPr/>
          </p:nvSpPr>
          <p:spPr>
            <a:xfrm>
              <a:off x="2419135" y="3463246"/>
              <a:ext cx="6463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dirty="0" smtClean="0"/>
                <a:t>學生</a:t>
              </a:r>
              <a:endParaRPr lang="zh-TW" altLang="en-US" dirty="0"/>
            </a:p>
          </p:txBody>
        </p:sp>
        <p:sp>
          <p:nvSpPr>
            <p:cNvPr id="60" name="向右箭號 59"/>
            <p:cNvSpPr/>
            <p:nvPr/>
          </p:nvSpPr>
          <p:spPr bwMode="auto">
            <a:xfrm>
              <a:off x="3257604" y="4062322"/>
              <a:ext cx="431800" cy="252412"/>
            </a:xfrm>
            <a:prstGeom prst="rightArrow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61" name="圓角矩形 41"/>
            <p:cNvSpPr/>
            <p:nvPr/>
          </p:nvSpPr>
          <p:spPr bwMode="auto">
            <a:xfrm>
              <a:off x="3705796" y="4935083"/>
              <a:ext cx="2312987" cy="720725"/>
            </a:xfrm>
            <a:prstGeom prst="roundRect">
              <a:avLst/>
            </a:prstGeom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b="1" dirty="0">
                  <a:solidFill>
                    <a:schemeClr val="tx1"/>
                  </a:solidFill>
                  <a:latin typeface="Arial" pitchFamily="34" charset="0"/>
                </a:rPr>
                <a:t>ENR8070_</a:t>
              </a:r>
              <a:r>
                <a:rPr lang="zh-TW" altLang="en-US" b="1" dirty="0">
                  <a:solidFill>
                    <a:schemeClr val="tx1"/>
                  </a:solidFill>
                  <a:latin typeface="Arial" pitchFamily="34" charset="0"/>
                </a:rPr>
                <a:t>審核學分學程課程證書</a:t>
              </a:r>
              <a:endParaRPr lang="en-US" altLang="zh-TW" b="1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62" name="圓角矩形 41"/>
            <p:cNvSpPr/>
            <p:nvPr/>
          </p:nvSpPr>
          <p:spPr bwMode="auto">
            <a:xfrm>
              <a:off x="880157" y="4935083"/>
              <a:ext cx="2312987" cy="720725"/>
            </a:xfrm>
            <a:prstGeom prst="roundRect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b="1" dirty="0">
                  <a:solidFill>
                    <a:schemeClr val="tx1"/>
                  </a:solidFill>
                  <a:latin typeface="Arial" pitchFamily="34" charset="0"/>
                </a:rPr>
                <a:t>ENR8060_</a:t>
              </a:r>
              <a:r>
                <a:rPr lang="zh-TW" altLang="en-US" b="1" dirty="0">
                  <a:solidFill>
                    <a:schemeClr val="tx1"/>
                  </a:solidFill>
                  <a:latin typeface="Arial" pitchFamily="34" charset="0"/>
                </a:rPr>
                <a:t>申請審核學分學程課程證書</a:t>
              </a:r>
              <a:endParaRPr lang="en-US" altLang="zh-TW" b="1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63" name="向右箭號 62"/>
            <p:cNvSpPr/>
            <p:nvPr/>
          </p:nvSpPr>
          <p:spPr bwMode="auto">
            <a:xfrm>
              <a:off x="3216053" y="5169239"/>
              <a:ext cx="431800" cy="252412"/>
            </a:xfrm>
            <a:prstGeom prst="rightArrow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64" name="向右箭號 63"/>
            <p:cNvSpPr/>
            <p:nvPr/>
          </p:nvSpPr>
          <p:spPr bwMode="auto">
            <a:xfrm rot="8100000">
              <a:off x="3231598" y="4635819"/>
              <a:ext cx="431799" cy="252412"/>
            </a:xfrm>
            <a:prstGeom prst="rightArrow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68" name="向右箭號 67"/>
            <p:cNvSpPr/>
            <p:nvPr/>
          </p:nvSpPr>
          <p:spPr bwMode="auto">
            <a:xfrm>
              <a:off x="6056177" y="5168884"/>
              <a:ext cx="431800" cy="252412"/>
            </a:xfrm>
            <a:prstGeom prst="rightArrow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72" name="圓角矩形 41"/>
            <p:cNvSpPr/>
            <p:nvPr/>
          </p:nvSpPr>
          <p:spPr bwMode="auto">
            <a:xfrm>
              <a:off x="6513057" y="5304702"/>
              <a:ext cx="2312987" cy="720725"/>
            </a:xfrm>
            <a:prstGeom prst="roundRect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b="1" dirty="0">
                  <a:solidFill>
                    <a:schemeClr val="tx1"/>
                  </a:solidFill>
                  <a:latin typeface="Arial" pitchFamily="34" charset="0"/>
                </a:rPr>
                <a:t> </a:t>
              </a:r>
              <a:r>
                <a:rPr lang="en-US" altLang="zh-TW" b="1" dirty="0">
                  <a:solidFill>
                    <a:schemeClr val="tx1"/>
                  </a:solidFill>
                  <a:latin typeface="Arial" pitchFamily="34" charset="0"/>
                </a:rPr>
                <a:t>ENRF020_</a:t>
              </a:r>
              <a:r>
                <a:rPr lang="zh-TW" altLang="en-US" b="1" dirty="0">
                  <a:solidFill>
                    <a:schemeClr val="tx1"/>
                  </a:solidFill>
                  <a:latin typeface="Arial" pitchFamily="34" charset="0"/>
                </a:rPr>
                <a:t>查詢個人修讀學</a:t>
              </a:r>
              <a:r>
                <a:rPr lang="zh-TW" altLang="en-US" b="1" dirty="0" smtClean="0">
                  <a:solidFill>
                    <a:schemeClr val="tx1"/>
                  </a:solidFill>
                  <a:latin typeface="Arial" pitchFamily="34" charset="0"/>
                </a:rPr>
                <a:t>程</a:t>
              </a:r>
              <a:r>
                <a:rPr lang="en-US" altLang="zh-TW" b="1" dirty="0" smtClean="0">
                  <a:solidFill>
                    <a:schemeClr val="tx1"/>
                  </a:solidFill>
                  <a:latin typeface="Arial" pitchFamily="34" charset="0"/>
                </a:rPr>
                <a:t> </a:t>
              </a:r>
              <a:endParaRPr lang="en-US" altLang="zh-TW" b="1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73" name="圓角矩形 41"/>
            <p:cNvSpPr/>
            <p:nvPr/>
          </p:nvSpPr>
          <p:spPr bwMode="auto">
            <a:xfrm>
              <a:off x="6513057" y="4583977"/>
              <a:ext cx="2312987" cy="720725"/>
            </a:xfrm>
            <a:prstGeom prst="roundRect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b="1" dirty="0">
                  <a:solidFill>
                    <a:schemeClr val="tx1"/>
                  </a:solidFill>
                  <a:latin typeface="Arial" pitchFamily="34" charset="0"/>
                </a:rPr>
                <a:t> </a:t>
              </a:r>
              <a:r>
                <a:rPr lang="en-US" altLang="zh-TW" b="1" dirty="0">
                  <a:solidFill>
                    <a:schemeClr val="tx1"/>
                  </a:solidFill>
                  <a:latin typeface="Arial" pitchFamily="34" charset="0"/>
                </a:rPr>
                <a:t>ENRF010</a:t>
              </a:r>
              <a:r>
                <a:rPr lang="en-US" altLang="zh-TW" b="1" dirty="0" smtClean="0">
                  <a:solidFill>
                    <a:schemeClr val="tx1"/>
                  </a:solidFill>
                  <a:latin typeface="Arial" pitchFamily="34" charset="0"/>
                </a:rPr>
                <a:t>_</a:t>
              </a:r>
            </a:p>
            <a:p>
              <a:pPr algn="ctr">
                <a:defRPr/>
              </a:pPr>
              <a:r>
                <a:rPr lang="zh-TW" altLang="en-US" b="1" dirty="0" smtClean="0">
                  <a:solidFill>
                    <a:schemeClr val="tx1"/>
                  </a:solidFill>
                  <a:latin typeface="Arial" pitchFamily="34" charset="0"/>
                </a:rPr>
                <a:t>查詢</a:t>
              </a:r>
              <a:r>
                <a:rPr lang="zh-TW" altLang="en-US" b="1" dirty="0">
                  <a:solidFill>
                    <a:schemeClr val="tx1"/>
                  </a:solidFill>
                  <a:latin typeface="Arial" pitchFamily="34" charset="0"/>
                </a:rPr>
                <a:t>學分學程辦法</a:t>
              </a:r>
              <a:endParaRPr lang="en-US" altLang="zh-TW" b="1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</p:grpSp>
      <p:sp>
        <p:nvSpPr>
          <p:cNvPr id="74" name="矩形 73"/>
          <p:cNvSpPr/>
          <p:nvPr/>
        </p:nvSpPr>
        <p:spPr>
          <a:xfrm>
            <a:off x="7974301" y="4436676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/>
              <a:t>學生</a:t>
            </a:r>
            <a:endParaRPr lang="zh-TW" altLang="en-US" dirty="0"/>
          </a:p>
        </p:txBody>
      </p:sp>
      <p:sp>
        <p:nvSpPr>
          <p:cNvPr id="75" name="矩形 74"/>
          <p:cNvSpPr/>
          <p:nvPr/>
        </p:nvSpPr>
        <p:spPr>
          <a:xfrm>
            <a:off x="4324523" y="2801465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/>
              <a:t>系所</a:t>
            </a:r>
            <a:endParaRPr lang="zh-TW" altLang="en-US" dirty="0"/>
          </a:p>
        </p:txBody>
      </p:sp>
      <p:sp>
        <p:nvSpPr>
          <p:cNvPr id="77" name="矩形 76"/>
          <p:cNvSpPr/>
          <p:nvPr/>
        </p:nvSpPr>
        <p:spPr>
          <a:xfrm>
            <a:off x="4365646" y="3685277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/>
              <a:t>系所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35613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1"/>
          <p:cNvSpPr>
            <a:spLocks noGrp="1"/>
          </p:cNvSpPr>
          <p:nvPr>
            <p:ph type="sldNum" sz="quarter" idx="11"/>
          </p:nvPr>
        </p:nvSpPr>
        <p:spPr>
          <a:xfrm>
            <a:off x="0" y="6440487"/>
            <a:ext cx="847364" cy="365125"/>
          </a:xfrm>
        </p:spPr>
        <p:txBody>
          <a:bodyPr vert="horz" rtlCol="0" anchor="ctr"/>
          <a:lstStyle/>
          <a:p>
            <a:fld id="{80D04DB0-B013-FD4A-B922-51E59C648802}" type="slidenum">
              <a:rPr lang="zh-TW" altLang="en-US" sz="1100">
                <a:solidFill>
                  <a:schemeClr val="tx2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pPr/>
              <a:t>5</a:t>
            </a:fld>
            <a:endParaRPr lang="zh-TW" altLang="en-US" sz="1100" dirty="0">
              <a:solidFill>
                <a:schemeClr val="tx2">
                  <a:lumMod val="75000"/>
                  <a:lumOff val="2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42168"/>
            <a:ext cx="8229600" cy="889144"/>
          </a:xfrm>
        </p:spPr>
        <p:txBody>
          <a:bodyPr/>
          <a:lstStyle/>
          <a:p>
            <a:r>
              <a:rPr lang="zh-TW" altLang="en-US" dirty="0" smtClean="0"/>
              <a:t>學籍</a:t>
            </a:r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49" y="1457406"/>
            <a:ext cx="8167607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文字方塊 13"/>
          <p:cNvSpPr txBox="1"/>
          <p:nvPr/>
        </p:nvSpPr>
        <p:spPr>
          <a:xfrm>
            <a:off x="644063" y="957760"/>
            <a:ext cx="2698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ENR3040_</a:t>
            </a:r>
            <a:r>
              <a:rPr lang="zh-TW" altLang="en-US" dirty="0"/>
              <a:t>維護個人資料</a:t>
            </a:r>
          </a:p>
        </p:txBody>
      </p:sp>
      <p:sp>
        <p:nvSpPr>
          <p:cNvPr id="4" name="矩形 3"/>
          <p:cNvSpPr/>
          <p:nvPr/>
        </p:nvSpPr>
        <p:spPr>
          <a:xfrm>
            <a:off x="464949" y="1764406"/>
            <a:ext cx="3862352" cy="3734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25" name="群組 24"/>
          <p:cNvGrpSpPr/>
          <p:nvPr/>
        </p:nvGrpSpPr>
        <p:grpSpPr>
          <a:xfrm>
            <a:off x="2820473" y="2137893"/>
            <a:ext cx="2614412" cy="1157193"/>
            <a:chOff x="2820473" y="2137893"/>
            <a:chExt cx="2614412" cy="1157193"/>
          </a:xfrm>
        </p:grpSpPr>
        <p:cxnSp>
          <p:nvCxnSpPr>
            <p:cNvPr id="19" name="肘形接點 18"/>
            <p:cNvCxnSpPr/>
            <p:nvPr/>
          </p:nvCxnSpPr>
          <p:spPr>
            <a:xfrm rot="16200000" flipV="1">
              <a:off x="3183228" y="2161504"/>
              <a:ext cx="510862" cy="463640"/>
            </a:xfrm>
            <a:prstGeom prst="bentConnector3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文字方塊 19"/>
            <p:cNvSpPr txBox="1"/>
            <p:nvPr/>
          </p:nvSpPr>
          <p:spPr>
            <a:xfrm>
              <a:off x="2820473" y="2648755"/>
              <a:ext cx="2614412" cy="64633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zh-TW" altLang="en-US" dirty="0" smtClean="0"/>
                <a:t>分別點選不同頁籤查資料</a:t>
              </a:r>
              <a:r>
                <a:rPr lang="en-US" altLang="zh-TW" dirty="0" smtClean="0"/>
                <a:t>, </a:t>
              </a:r>
              <a:r>
                <a:rPr lang="zh-TW" altLang="en-US" dirty="0" smtClean="0"/>
                <a:t>可修改後</a:t>
              </a:r>
              <a:r>
                <a:rPr lang="zh-TW" altLang="en-US" b="1" dirty="0" smtClean="0"/>
                <a:t>存檔</a:t>
              </a:r>
              <a:r>
                <a:rPr lang="zh-TW" altLang="en-US" dirty="0"/>
                <a:t>鈕</a:t>
              </a:r>
              <a:endParaRPr lang="zh-TW" altLang="en-US" b="1" dirty="0"/>
            </a:p>
          </p:txBody>
        </p:sp>
      </p:grpSp>
      <p:grpSp>
        <p:nvGrpSpPr>
          <p:cNvPr id="28" name="群組 27"/>
          <p:cNvGrpSpPr/>
          <p:nvPr/>
        </p:nvGrpSpPr>
        <p:grpSpPr>
          <a:xfrm>
            <a:off x="6263064" y="3544998"/>
            <a:ext cx="2292439" cy="1434193"/>
            <a:chOff x="2942436" y="2137892"/>
            <a:chExt cx="1277028" cy="1434193"/>
          </a:xfrm>
        </p:grpSpPr>
        <p:cxnSp>
          <p:nvCxnSpPr>
            <p:cNvPr id="29" name="肘形接點 28"/>
            <p:cNvCxnSpPr>
              <a:stCxn id="30" idx="0"/>
            </p:cNvCxnSpPr>
            <p:nvPr/>
          </p:nvCxnSpPr>
          <p:spPr>
            <a:xfrm rot="5400000" flipH="1" flipV="1">
              <a:off x="3374644" y="2344199"/>
              <a:ext cx="510863" cy="98250"/>
            </a:xfrm>
            <a:prstGeom prst="bentConnector3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文字方塊 29"/>
            <p:cNvSpPr txBox="1"/>
            <p:nvPr/>
          </p:nvSpPr>
          <p:spPr>
            <a:xfrm>
              <a:off x="2942436" y="2648755"/>
              <a:ext cx="1277028" cy="92333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1.</a:t>
              </a:r>
              <a:r>
                <a:rPr lang="zh-TW" altLang="en-US" dirty="0" smtClean="0"/>
                <a:t>按</a:t>
              </a:r>
              <a:r>
                <a:rPr lang="zh-TW" altLang="en-US" b="1" dirty="0" smtClean="0"/>
                <a:t>上傳照片</a:t>
              </a:r>
              <a:r>
                <a:rPr lang="zh-TW" altLang="en-US" dirty="0" smtClean="0"/>
                <a:t>鈕</a:t>
              </a:r>
              <a:r>
                <a:rPr lang="en-US" altLang="zh-TW" dirty="0" smtClean="0"/>
                <a:t>,</a:t>
              </a:r>
              <a:r>
                <a:rPr lang="zh-TW" altLang="en-US" dirty="0" smtClean="0"/>
                <a:t>選取</a:t>
              </a:r>
              <a:endParaRPr lang="en-US" altLang="zh-TW" dirty="0" smtClean="0"/>
            </a:p>
            <a:p>
              <a:r>
                <a:rPr lang="en-US" altLang="zh-TW" dirty="0"/>
                <a:t> </a:t>
              </a:r>
              <a:r>
                <a:rPr lang="en-US" altLang="zh-TW" dirty="0" smtClean="0"/>
                <a:t>  </a:t>
              </a:r>
              <a:r>
                <a:rPr lang="zh-TW" altLang="en-US" dirty="0" smtClean="0"/>
                <a:t>檔案後按</a:t>
              </a:r>
              <a:r>
                <a:rPr lang="zh-TW" altLang="en-US" b="1" dirty="0" smtClean="0"/>
                <a:t>附加</a:t>
              </a:r>
              <a:r>
                <a:rPr lang="zh-TW" altLang="en-US" dirty="0"/>
                <a:t>鈕</a:t>
              </a:r>
              <a:endParaRPr lang="en-US" altLang="zh-TW" b="1" dirty="0" smtClean="0"/>
            </a:p>
            <a:p>
              <a:r>
                <a:rPr lang="en-US" altLang="zh-TW" dirty="0" smtClean="0"/>
                <a:t>2.</a:t>
              </a:r>
              <a:r>
                <a:rPr lang="zh-TW" altLang="en-US" dirty="0" smtClean="0"/>
                <a:t>按</a:t>
              </a:r>
              <a:r>
                <a:rPr lang="zh-TW" altLang="en-US" b="1" dirty="0" smtClean="0"/>
                <a:t>存檔</a:t>
              </a:r>
              <a:r>
                <a:rPr lang="zh-TW" altLang="en-US" dirty="0" smtClean="0"/>
                <a:t>鈕</a:t>
              </a:r>
              <a:endParaRPr lang="zh-TW" altLang="en-US" dirty="0"/>
            </a:p>
          </p:txBody>
        </p:sp>
      </p:grpSp>
      <p:pic>
        <p:nvPicPr>
          <p:cNvPr id="31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545" y="321426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8386" y="1930756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03307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487" y="1267496"/>
            <a:ext cx="8268237" cy="3892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投影片編號版面配置區 1"/>
          <p:cNvSpPr>
            <a:spLocks noGrp="1"/>
          </p:cNvSpPr>
          <p:nvPr>
            <p:ph type="sldNum" sz="quarter" idx="11"/>
          </p:nvPr>
        </p:nvSpPr>
        <p:spPr>
          <a:xfrm>
            <a:off x="0" y="6440487"/>
            <a:ext cx="847364" cy="365125"/>
          </a:xfrm>
        </p:spPr>
        <p:txBody>
          <a:bodyPr vert="horz" rtlCol="0" anchor="ctr"/>
          <a:lstStyle/>
          <a:p>
            <a:fld id="{80D04DB0-B013-FD4A-B922-51E59C648802}" type="slidenum">
              <a:rPr lang="zh-TW" altLang="en-US" sz="1100">
                <a:solidFill>
                  <a:schemeClr val="tx2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pPr/>
              <a:t>6</a:t>
            </a:fld>
            <a:endParaRPr lang="zh-TW" altLang="en-US" sz="1100" dirty="0">
              <a:solidFill>
                <a:schemeClr val="tx2">
                  <a:lumMod val="75000"/>
                  <a:lumOff val="2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42168"/>
            <a:ext cx="8229600" cy="889144"/>
          </a:xfrm>
        </p:spPr>
        <p:txBody>
          <a:bodyPr/>
          <a:lstStyle/>
          <a:p>
            <a:r>
              <a:rPr lang="zh-TW" altLang="en-US" dirty="0" smtClean="0"/>
              <a:t>學籍</a:t>
            </a:r>
            <a:endParaRPr lang="zh-TW" altLang="en-US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644062" y="790696"/>
            <a:ext cx="2967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ENRD140_</a:t>
            </a:r>
            <a:r>
              <a:rPr lang="zh-TW" altLang="en-US" dirty="0"/>
              <a:t>休退學表單列印</a:t>
            </a:r>
          </a:p>
        </p:txBody>
      </p:sp>
      <p:grpSp>
        <p:nvGrpSpPr>
          <p:cNvPr id="25" name="群組 24"/>
          <p:cNvGrpSpPr/>
          <p:nvPr/>
        </p:nvGrpSpPr>
        <p:grpSpPr>
          <a:xfrm>
            <a:off x="1761674" y="4446518"/>
            <a:ext cx="6279423" cy="1597326"/>
            <a:chOff x="1207943" y="2482677"/>
            <a:chExt cx="6279423" cy="1597326"/>
          </a:xfrm>
        </p:grpSpPr>
        <p:cxnSp>
          <p:nvCxnSpPr>
            <p:cNvPr id="19" name="肘形接點 18"/>
            <p:cNvCxnSpPr/>
            <p:nvPr/>
          </p:nvCxnSpPr>
          <p:spPr>
            <a:xfrm rot="16200000" flipV="1">
              <a:off x="3668191" y="2500432"/>
              <a:ext cx="673995" cy="638486"/>
            </a:xfrm>
            <a:prstGeom prst="bentConnector3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文字方塊 19"/>
            <p:cNvSpPr txBox="1"/>
            <p:nvPr/>
          </p:nvSpPr>
          <p:spPr>
            <a:xfrm>
              <a:off x="1207943" y="3156673"/>
              <a:ext cx="6279423" cy="92333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1.</a:t>
              </a:r>
              <a:r>
                <a:rPr lang="zh-TW" altLang="en-US" dirty="0" smtClean="0"/>
                <a:t>點選申請類別 </a:t>
              </a:r>
              <a:endParaRPr lang="en-US" altLang="zh-TW" dirty="0" smtClean="0"/>
            </a:p>
            <a:p>
              <a:r>
                <a:rPr lang="en-US" altLang="zh-TW" dirty="0" smtClean="0"/>
                <a:t>2.</a:t>
              </a:r>
              <a:r>
                <a:rPr lang="zh-TW" altLang="en-US" dirty="0" smtClean="0"/>
                <a:t>確認休學起始學年期</a:t>
              </a:r>
              <a:r>
                <a:rPr lang="en-US" altLang="zh-TW" dirty="0" smtClean="0"/>
                <a:t>.</a:t>
              </a:r>
              <a:r>
                <a:rPr lang="zh-TW" altLang="en-US" dirty="0" smtClean="0"/>
                <a:t>結束學年期及休學原因</a:t>
              </a:r>
              <a:r>
                <a:rPr lang="en-US" altLang="zh-TW" dirty="0" smtClean="0"/>
                <a:t>(</a:t>
              </a:r>
              <a:r>
                <a:rPr lang="zh-TW" altLang="en-US" dirty="0" smtClean="0"/>
                <a:t>紅色星號欄位</a:t>
              </a:r>
              <a:r>
                <a:rPr lang="en-US" altLang="zh-TW" dirty="0" smtClean="0"/>
                <a:t>)</a:t>
              </a:r>
            </a:p>
            <a:p>
              <a:r>
                <a:rPr lang="en-US" altLang="zh-TW" dirty="0" smtClean="0"/>
                <a:t>3.</a:t>
              </a:r>
              <a:r>
                <a:rPr lang="zh-TW" altLang="en-US" dirty="0" smtClean="0"/>
                <a:t>按</a:t>
              </a:r>
              <a:r>
                <a:rPr lang="zh-TW" altLang="en-US" b="1" dirty="0" smtClean="0"/>
                <a:t>申請並列印申請單</a:t>
              </a:r>
              <a:endParaRPr lang="zh-TW" altLang="en-US" b="1" dirty="0"/>
            </a:p>
          </p:txBody>
        </p:sp>
      </p:grp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730" y="29236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651" y="3822879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6315" y="1355501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88571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445" y="3657771"/>
            <a:ext cx="7664270" cy="311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44" y="1160028"/>
            <a:ext cx="7816671" cy="2494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投影片編號版面配置區 1"/>
          <p:cNvSpPr>
            <a:spLocks noGrp="1"/>
          </p:cNvSpPr>
          <p:nvPr>
            <p:ph type="sldNum" sz="quarter" idx="11"/>
          </p:nvPr>
        </p:nvSpPr>
        <p:spPr>
          <a:xfrm>
            <a:off x="0" y="6440487"/>
            <a:ext cx="847364" cy="365125"/>
          </a:xfrm>
        </p:spPr>
        <p:txBody>
          <a:bodyPr vert="horz" rtlCol="0" anchor="ctr"/>
          <a:lstStyle/>
          <a:p>
            <a:fld id="{80D04DB0-B013-FD4A-B922-51E59C648802}" type="slidenum">
              <a:rPr lang="zh-TW" altLang="en-US" sz="1100">
                <a:solidFill>
                  <a:schemeClr val="tx2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pPr/>
              <a:t>7</a:t>
            </a:fld>
            <a:endParaRPr lang="zh-TW" altLang="en-US" sz="1100" dirty="0">
              <a:solidFill>
                <a:schemeClr val="tx2">
                  <a:lumMod val="75000"/>
                  <a:lumOff val="2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42168"/>
            <a:ext cx="8229600" cy="889144"/>
          </a:xfrm>
        </p:spPr>
        <p:txBody>
          <a:bodyPr/>
          <a:lstStyle/>
          <a:p>
            <a:r>
              <a:rPr lang="zh-TW" altLang="en-US" dirty="0" smtClean="0"/>
              <a:t>學籍</a:t>
            </a:r>
            <a:endParaRPr lang="zh-TW" altLang="en-US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644062" y="790696"/>
            <a:ext cx="3493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ENRD160_</a:t>
            </a:r>
            <a:r>
              <a:rPr lang="zh-TW" altLang="en-US" dirty="0"/>
              <a:t>查詢休</a:t>
            </a:r>
            <a:r>
              <a:rPr lang="en-US" altLang="zh-TW" dirty="0"/>
              <a:t>/</a:t>
            </a:r>
            <a:r>
              <a:rPr lang="zh-TW" altLang="en-US" dirty="0"/>
              <a:t>退學申請記錄</a:t>
            </a:r>
          </a:p>
        </p:txBody>
      </p:sp>
      <p:grpSp>
        <p:nvGrpSpPr>
          <p:cNvPr id="25" name="群組 24"/>
          <p:cNvGrpSpPr/>
          <p:nvPr/>
        </p:nvGrpSpPr>
        <p:grpSpPr>
          <a:xfrm>
            <a:off x="1120457" y="3240966"/>
            <a:ext cx="5331858" cy="646331"/>
            <a:chOff x="530623" y="1393881"/>
            <a:chExt cx="4816704" cy="646331"/>
          </a:xfrm>
        </p:grpSpPr>
        <p:cxnSp>
          <p:nvCxnSpPr>
            <p:cNvPr id="19" name="肘形接點 18"/>
            <p:cNvCxnSpPr>
              <a:stCxn id="20" idx="1"/>
            </p:cNvCxnSpPr>
            <p:nvPr/>
          </p:nvCxnSpPr>
          <p:spPr>
            <a:xfrm rot="10800000">
              <a:off x="530623" y="1530141"/>
              <a:ext cx="1777657" cy="186906"/>
            </a:xfrm>
            <a:prstGeom prst="bentConnector3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文字方塊 19"/>
            <p:cNvSpPr txBox="1"/>
            <p:nvPr/>
          </p:nvSpPr>
          <p:spPr>
            <a:xfrm>
              <a:off x="2308280" y="1393881"/>
              <a:ext cx="3039047" cy="64633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1.</a:t>
              </a:r>
              <a:r>
                <a:rPr lang="zh-TW" altLang="en-US" dirty="0" smtClean="0"/>
                <a:t>點選</a:t>
              </a:r>
              <a:r>
                <a:rPr lang="zh-TW" altLang="en-US" b="1" u="sng" dirty="0" smtClean="0">
                  <a:solidFill>
                    <a:srgbClr val="0000CC"/>
                  </a:solidFill>
                </a:rPr>
                <a:t>詳</a:t>
              </a:r>
              <a:endParaRPr lang="en-US" altLang="zh-TW" b="1" u="sng" dirty="0" smtClean="0">
                <a:solidFill>
                  <a:srgbClr val="0000CC"/>
                </a:solidFill>
              </a:endParaRPr>
            </a:p>
            <a:p>
              <a:r>
                <a:rPr lang="en-US" altLang="zh-TW" dirty="0" smtClean="0"/>
                <a:t>2.</a:t>
              </a:r>
              <a:r>
                <a:rPr lang="zh-TW" altLang="en-US" dirty="0" smtClean="0"/>
                <a:t>可查詢核准狀態及申請資料</a:t>
              </a:r>
              <a:endParaRPr lang="zh-TW" altLang="en-US" dirty="0"/>
            </a:p>
          </p:txBody>
        </p:sp>
      </p:grp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645" y="3148202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651" y="4670417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18603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95" y="1160027"/>
            <a:ext cx="7637053" cy="495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投影片編號版面配置區 1"/>
          <p:cNvSpPr>
            <a:spLocks noGrp="1"/>
          </p:cNvSpPr>
          <p:nvPr>
            <p:ph type="sldNum" sz="quarter" idx="11"/>
          </p:nvPr>
        </p:nvSpPr>
        <p:spPr>
          <a:xfrm>
            <a:off x="0" y="6440487"/>
            <a:ext cx="847364" cy="365125"/>
          </a:xfrm>
        </p:spPr>
        <p:txBody>
          <a:bodyPr vert="horz" rtlCol="0" anchor="ctr"/>
          <a:lstStyle/>
          <a:p>
            <a:fld id="{80D04DB0-B013-FD4A-B922-51E59C648802}" type="slidenum">
              <a:rPr lang="zh-TW" altLang="en-US" sz="1100">
                <a:solidFill>
                  <a:schemeClr val="tx2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pPr/>
              <a:t>8</a:t>
            </a:fld>
            <a:endParaRPr lang="zh-TW" altLang="en-US" sz="1100" dirty="0">
              <a:solidFill>
                <a:schemeClr val="tx2">
                  <a:lumMod val="75000"/>
                  <a:lumOff val="2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42168"/>
            <a:ext cx="8229600" cy="889144"/>
          </a:xfrm>
        </p:spPr>
        <p:txBody>
          <a:bodyPr/>
          <a:lstStyle/>
          <a:p>
            <a:r>
              <a:rPr lang="zh-TW" altLang="en-US" dirty="0" smtClean="0"/>
              <a:t>學籍</a:t>
            </a:r>
            <a:endParaRPr lang="zh-TW" altLang="en-US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644062" y="790696"/>
            <a:ext cx="2698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ENR8040_</a:t>
            </a:r>
            <a:r>
              <a:rPr lang="zh-TW" altLang="en-US" dirty="0"/>
              <a:t>申請學分學程</a:t>
            </a:r>
          </a:p>
        </p:txBody>
      </p:sp>
      <p:grpSp>
        <p:nvGrpSpPr>
          <p:cNvPr id="25" name="群組 24"/>
          <p:cNvGrpSpPr/>
          <p:nvPr/>
        </p:nvGrpSpPr>
        <p:grpSpPr>
          <a:xfrm>
            <a:off x="2567677" y="4343753"/>
            <a:ext cx="4693175" cy="1606366"/>
            <a:chOff x="1977844" y="2482677"/>
            <a:chExt cx="4693175" cy="1606366"/>
          </a:xfrm>
        </p:grpSpPr>
        <p:cxnSp>
          <p:nvCxnSpPr>
            <p:cNvPr id="19" name="肘形接點 18"/>
            <p:cNvCxnSpPr/>
            <p:nvPr/>
          </p:nvCxnSpPr>
          <p:spPr>
            <a:xfrm rot="16200000" flipV="1">
              <a:off x="3668191" y="2500432"/>
              <a:ext cx="673995" cy="638486"/>
            </a:xfrm>
            <a:prstGeom prst="bentConnector3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文字方塊 19"/>
            <p:cNvSpPr txBox="1"/>
            <p:nvPr/>
          </p:nvSpPr>
          <p:spPr>
            <a:xfrm>
              <a:off x="1977844" y="3165713"/>
              <a:ext cx="4693175" cy="92333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1.</a:t>
              </a:r>
              <a:r>
                <a:rPr lang="zh-TW" altLang="en-US" dirty="0" smtClean="0"/>
                <a:t>下拉選取學程名稱</a:t>
              </a:r>
              <a:endParaRPr lang="en-US" altLang="zh-TW" dirty="0" smtClean="0"/>
            </a:p>
            <a:p>
              <a:r>
                <a:rPr lang="en-US" altLang="zh-TW" dirty="0" smtClean="0"/>
                <a:t>2.</a:t>
              </a:r>
              <a:r>
                <a:rPr lang="zh-TW" altLang="en-US" dirty="0" smtClean="0"/>
                <a:t>按</a:t>
              </a:r>
              <a:r>
                <a:rPr lang="zh-TW" altLang="en-US" b="1" dirty="0" smtClean="0"/>
                <a:t>列印申請單</a:t>
              </a:r>
              <a:r>
                <a:rPr lang="zh-TW" altLang="en-US" dirty="0"/>
                <a:t>鈕</a:t>
              </a:r>
              <a:endParaRPr lang="en-US" altLang="zh-TW" b="1" dirty="0" smtClean="0"/>
            </a:p>
            <a:p>
              <a:r>
                <a:rPr lang="en-US" altLang="zh-TW" dirty="0" smtClean="0"/>
                <a:t>(</a:t>
              </a:r>
              <a:r>
                <a:rPr lang="zh-TW" altLang="en-US" dirty="0" smtClean="0"/>
                <a:t>已申請過要再列印</a:t>
              </a:r>
              <a:r>
                <a:rPr lang="en-US" altLang="zh-TW" dirty="0" smtClean="0"/>
                <a:t>, </a:t>
              </a:r>
              <a:r>
                <a:rPr lang="zh-TW" altLang="en-US" dirty="0" smtClean="0"/>
                <a:t>按鈕會變成</a:t>
              </a:r>
              <a:r>
                <a:rPr lang="zh-TW" altLang="en-US" b="1" dirty="0" smtClean="0"/>
                <a:t>補印申請單</a:t>
              </a:r>
              <a:r>
                <a:rPr lang="en-US" altLang="zh-TW" dirty="0" smtClean="0"/>
                <a:t>)</a:t>
              </a:r>
              <a:endParaRPr lang="zh-TW" altLang="en-US" dirty="0"/>
            </a:p>
          </p:txBody>
        </p:sp>
      </p:grp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730" y="3670479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186529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70519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暗香撲面">
  <a:themeElements>
    <a:clrScheme name="暗香撲面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918415"/>
      </a:accent1>
      <a:accent2>
        <a:srgbClr val="C47546"/>
      </a:accent2>
      <a:accent3>
        <a:srgbClr val="AFB591"/>
      </a:accent3>
      <a:accent4>
        <a:srgbClr val="B9945B"/>
      </a:accent4>
      <a:accent5>
        <a:srgbClr val="85ADBC"/>
      </a:accent5>
      <a:accent6>
        <a:srgbClr val="E5B440"/>
      </a:accent6>
      <a:hlink>
        <a:srgbClr val="00D5D5"/>
      </a:hlink>
      <a:folHlink>
        <a:srgbClr val="DD00DD"/>
      </a:folHlink>
    </a:clrScheme>
    <a:fontScheme name="中特圓">
      <a:majorFont>
        <a:latin typeface="Calibri"/>
        <a:ea typeface="超研澤中特圓"/>
        <a:cs typeface=""/>
      </a:majorFont>
      <a:minorFont>
        <a:latin typeface="Calibri"/>
        <a:ea typeface="超研澤中特圓"/>
        <a:cs typeface=""/>
      </a:minorFont>
    </a:fontScheme>
    <a:fmtScheme name="暗香撲面">
      <a:fillStyleLst>
        <a:solidFill>
          <a:schemeClr val="phClr"/>
        </a:solidFill>
        <a:gradFill rotWithShape="1">
          <a:gsLst>
            <a:gs pos="0">
              <a:schemeClr val="phClr">
                <a:tint val="98000"/>
                <a:satMod val="220000"/>
              </a:schemeClr>
            </a:gs>
            <a:gs pos="31000">
              <a:schemeClr val="phClr">
                <a:tint val="30000"/>
                <a:satMod val="150000"/>
              </a:schemeClr>
            </a:gs>
            <a:gs pos="91000">
              <a:schemeClr val="phClr">
                <a:tint val="96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28000"/>
                <a:satMod val="100000"/>
              </a:schemeClr>
              <a:schemeClr val="phClr">
                <a:tint val="100000"/>
                <a:satMod val="200000"/>
              </a:schemeClr>
            </a:duotone>
          </a:blip>
          <a:tile tx="0" ty="0" sx="80000" sy="8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10000"/>
              </a:schemeClr>
            </a:glow>
          </a:effectLst>
        </a:effectStyle>
        <a:effectStyle>
          <a:effectLst>
            <a:outerShdw blurRad="34925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9525" prstMaterial="dkEdge">
            <a:bevelT w="12000" h="24150"/>
            <a:contourClr>
              <a:schemeClr val="phClr">
                <a:satMod val="110000"/>
              </a:schemeClr>
            </a:contourClr>
          </a:sp3d>
        </a:effectStyle>
        <a:effectStyle>
          <a:effectLst>
            <a:outerShdw blurRad="50800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18700" prstMaterial="dkEdge">
            <a:bevelT w="44450" h="80600"/>
            <a:contourClr>
              <a:schemeClr val="phClr"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0000"/>
                <a:satMod val="1000000"/>
              </a:schemeClr>
            </a:gs>
            <a:gs pos="31000">
              <a:schemeClr val="phClr">
                <a:shade val="85000"/>
                <a:satMod val="450000"/>
              </a:schemeClr>
            </a:gs>
            <a:gs pos="100000">
              <a:schemeClr val="phClr">
                <a:tint val="70000"/>
                <a:satMod val="300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2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9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31957</TotalTime>
  <Words>1939</Words>
  <Application>Microsoft Office PowerPoint</Application>
  <PresentationFormat>如螢幕大小 (4:3)</PresentationFormat>
  <Paragraphs>377</Paragraphs>
  <Slides>47</Slides>
  <Notes>43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47</vt:i4>
      </vt:variant>
    </vt:vector>
  </HeadingPairs>
  <TitlesOfParts>
    <vt:vector size="48" baseType="lpstr">
      <vt:lpstr>暗香撲面</vt:lpstr>
      <vt:lpstr>PowerPoint 簡報</vt:lpstr>
      <vt:lpstr>系統登入</vt:lpstr>
      <vt:lpstr>進入『教務系統』</vt:lpstr>
      <vt:lpstr>作業畫面介紹</vt:lpstr>
      <vt:lpstr>學籍</vt:lpstr>
      <vt:lpstr>學籍</vt:lpstr>
      <vt:lpstr>學籍</vt:lpstr>
      <vt:lpstr>學籍</vt:lpstr>
      <vt:lpstr>學籍</vt:lpstr>
      <vt:lpstr>學籍</vt:lpstr>
      <vt:lpstr>學籍</vt:lpstr>
      <vt:lpstr>學籍</vt:lpstr>
      <vt:lpstr>學籍</vt:lpstr>
      <vt:lpstr>學籍</vt:lpstr>
      <vt:lpstr>學籍</vt:lpstr>
      <vt:lpstr>學籍</vt:lpstr>
      <vt:lpstr>學籍</vt:lpstr>
      <vt:lpstr>學籍</vt:lpstr>
      <vt:lpstr>學籍</vt:lpstr>
      <vt:lpstr>學籍</vt:lpstr>
      <vt:lpstr>選課</vt:lpstr>
      <vt:lpstr>選課</vt:lpstr>
      <vt:lpstr>選課</vt:lpstr>
      <vt:lpstr>選課</vt:lpstr>
      <vt:lpstr>選課</vt:lpstr>
      <vt:lpstr>選課</vt:lpstr>
      <vt:lpstr>選課</vt:lpstr>
      <vt:lpstr>選課</vt:lpstr>
      <vt:lpstr>選課</vt:lpstr>
      <vt:lpstr>選課</vt:lpstr>
      <vt:lpstr>選課</vt:lpstr>
      <vt:lpstr>選課</vt:lpstr>
      <vt:lpstr>其他</vt:lpstr>
      <vt:lpstr>成績</vt:lpstr>
      <vt:lpstr>出納繳費</vt:lpstr>
      <vt:lpstr>獎懲</vt:lpstr>
      <vt:lpstr>兵役</vt:lpstr>
      <vt:lpstr>就貸減免</vt:lpstr>
      <vt:lpstr>就貸減免</vt:lpstr>
      <vt:lpstr>就貸減免</vt:lpstr>
      <vt:lpstr>就貸減免</vt:lpstr>
      <vt:lpstr>就貸減免</vt:lpstr>
      <vt:lpstr>師培</vt:lpstr>
      <vt:lpstr>師培</vt:lpstr>
      <vt:lpstr>師培</vt:lpstr>
      <vt:lpstr>實機操作</vt:lpstr>
      <vt:lpstr>感謝聆聽，敬請指教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Tseng, Irene</cp:lastModifiedBy>
  <cp:revision>4134</cp:revision>
  <cp:lastPrinted>2014-05-09T08:31:14Z</cp:lastPrinted>
  <dcterms:created xsi:type="dcterms:W3CDTF">1601-01-01T00:00:00Z</dcterms:created>
  <dcterms:modified xsi:type="dcterms:W3CDTF">2015-03-09T02:28:33Z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