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141" r:id="rId1"/>
  </p:sldMasterIdLst>
  <p:notesMasterIdLst>
    <p:notesMasterId r:id="rId27"/>
  </p:notesMasterIdLst>
  <p:handoutMasterIdLst>
    <p:handoutMasterId r:id="rId28"/>
  </p:handoutMasterIdLst>
  <p:sldIdLst>
    <p:sldId id="678" r:id="rId2"/>
    <p:sldId id="657" r:id="rId3"/>
    <p:sldId id="686" r:id="rId4"/>
    <p:sldId id="687" r:id="rId5"/>
    <p:sldId id="751" r:id="rId6"/>
    <p:sldId id="698" r:id="rId7"/>
    <p:sldId id="743" r:id="rId8"/>
    <p:sldId id="699" r:id="rId9"/>
    <p:sldId id="738" r:id="rId10"/>
    <p:sldId id="739" r:id="rId11"/>
    <p:sldId id="752" r:id="rId12"/>
    <p:sldId id="740" r:id="rId13"/>
    <p:sldId id="741" r:id="rId14"/>
    <p:sldId id="700" r:id="rId15"/>
    <p:sldId id="745" r:id="rId16"/>
    <p:sldId id="746" r:id="rId17"/>
    <p:sldId id="705" r:id="rId18"/>
    <p:sldId id="742" r:id="rId19"/>
    <p:sldId id="747" r:id="rId20"/>
    <p:sldId id="748" r:id="rId21"/>
    <p:sldId id="749" r:id="rId22"/>
    <p:sldId id="750" r:id="rId23"/>
    <p:sldId id="708" r:id="rId24"/>
    <p:sldId id="692" r:id="rId25"/>
    <p:sldId id="366" r:id="rId26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0D8E8"/>
    <a:srgbClr val="E9EDF4"/>
    <a:srgbClr val="FF3300"/>
    <a:srgbClr val="FF6600"/>
    <a:srgbClr val="A86ED4"/>
    <a:srgbClr val="CDACE6"/>
    <a:srgbClr val="660066"/>
    <a:srgbClr val="E1DEC9"/>
    <a:srgbClr val="6E6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85299" autoAdjust="0"/>
  </p:normalViewPr>
  <p:slideViewPr>
    <p:cSldViewPr snapToGrid="0">
      <p:cViewPr>
        <p:scale>
          <a:sx n="74" d="100"/>
          <a:sy n="74" d="100"/>
        </p:scale>
        <p:origin x="-1086" y="162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3206" y="-67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B1217D-8FF8-4175-AA7C-A48F3103D5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71EAB-2DD9-4EC8-9A84-6E7EDA7A1B81}" type="datetimeFigureOut">
              <a:rPr lang="zh-TW" altLang="en-US" smtClean="0"/>
              <a:t>2015/3/6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053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AFBA51-E903-4961-ABBE-5454BA0862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1973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>
              <a:ea typeface="新細明體" charset="-120"/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071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1805" indent="-285555" defTabSz="922071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2220" indent="-228125" defTabSz="922071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8469" indent="-228125" defTabSz="922071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6315" indent="-228125" defTabSz="922071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5755" indent="-228125" algn="ctr" defTabSz="922071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5195" indent="-228125" algn="ctr" defTabSz="922071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34636" indent="-228125" algn="ctr" defTabSz="922071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94076" indent="-228125" algn="ctr" defTabSz="922071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A7DC0638-46A4-4ED8-9797-E17ABBFB817B}" type="slidenum">
              <a:rPr kumimoji="0" lang="en-US" altLang="zh-TW" b="0" smtClean="0">
                <a:latin typeface="Arial Unicode MS" pitchFamily="34" charset="-120"/>
                <a:ea typeface="標楷體" pitchFamily="65" charset="-120"/>
              </a:rPr>
              <a:pPr eaLnBrk="1" hangingPunct="1"/>
              <a:t>0</a:t>
            </a:fld>
            <a:endParaRPr kumimoji="0" lang="en-US" altLang="zh-TW" b="0" smtClean="0">
              <a:latin typeface="Arial Unicode MS" pitchFamily="34" charset="-120"/>
              <a:ea typeface="標楷體" pitchFamily="65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717A-BDF8-46E0-88B9-8801C7E5538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>
          <a:xfrm>
            <a:off x="361950" y="2019300"/>
            <a:ext cx="4981575" cy="95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7510041" y="6492875"/>
            <a:ext cx="148120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8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>
          <a:xfrm>
            <a:off x="361950" y="2019300"/>
            <a:ext cx="4981575" cy="95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7510041" y="6492875"/>
            <a:ext cx="148120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8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38010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38010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38010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42925"/>
            <a:ext cx="22796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285750" y="379413"/>
            <a:ext cx="227965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76263"/>
            <a:ext cx="20177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558800" y="1848840"/>
            <a:ext cx="7467600" cy="73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83B81A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561975" y="3076574"/>
            <a:ext cx="5695950" cy="11334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83B81A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l">
              <a:buNone/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9144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10041" y="6492875"/>
            <a:ext cx="148120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121914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499"/>
            <a:ext cx="7767108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8424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499"/>
            <a:ext cx="7767108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663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499"/>
            <a:ext cx="7767108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6761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499"/>
            <a:ext cx="7767108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686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>
          <a:xfrm>
            <a:off x="361950" y="2019300"/>
            <a:ext cx="4981575" cy="95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7510041" y="6492875"/>
            <a:ext cx="148120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83680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>
          <a:xfrm>
            <a:off x="361950" y="2019300"/>
            <a:ext cx="4981575" cy="95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7510041" y="6492875"/>
            <a:ext cx="148120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093637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76263"/>
            <a:ext cx="20177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733424" y="1895475"/>
            <a:ext cx="6581776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3B81A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solidFill>
                  <a:srgbClr val="83B81A"/>
                </a:solidFill>
                <a:latin typeface="Acer Foco" pitchFamily="34" charset="0"/>
              </a:defRPr>
            </a:lvl2pPr>
            <a:lvl3pPr>
              <a:defRPr>
                <a:solidFill>
                  <a:srgbClr val="83B81A"/>
                </a:solidFill>
                <a:latin typeface="Acer Foco" pitchFamily="34" charset="0"/>
              </a:defRPr>
            </a:lvl3pPr>
            <a:lvl4pPr>
              <a:defRPr>
                <a:solidFill>
                  <a:srgbClr val="83B81A"/>
                </a:solidFill>
                <a:latin typeface="Acer Foco" pitchFamily="34" charset="0"/>
              </a:defRPr>
            </a:lvl4pPr>
            <a:lvl5pPr>
              <a:defRPr>
                <a:solidFill>
                  <a:srgbClr val="83B81A"/>
                </a:solidFill>
                <a:latin typeface="Acer Foco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7510041" y="6492875"/>
            <a:ext cx="148120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59668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38759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713110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21408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84392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9731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25068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21384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78503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359420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4340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89603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05566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36172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461648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42925"/>
            <a:ext cx="22796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285750" y="379413"/>
            <a:ext cx="227965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76263"/>
            <a:ext cx="20177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558800" y="1848840"/>
            <a:ext cx="7467600" cy="73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83B81A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561975" y="3076574"/>
            <a:ext cx="5695950" cy="11334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83B81A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l">
              <a:buNone/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9144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10041" y="6492875"/>
            <a:ext cx="148120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9491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499"/>
            <a:ext cx="7767108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96470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499"/>
            <a:ext cx="7767108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4430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499"/>
            <a:ext cx="7767108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48089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499"/>
            <a:ext cx="7767108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6180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499"/>
            <a:ext cx="7767108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26060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16316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4.jpe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Picture 7" descr="1024-768-green-bg"/>
          <p:cNvPicPr>
            <a:picLocks noChangeAspect="1" noChangeArrowheads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1"/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 userDrawn="1"/>
        </p:nvSpPr>
        <p:spPr>
          <a:xfrm>
            <a:off x="285750" y="379413"/>
            <a:ext cx="227965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2" name="圖片 7"/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76263"/>
            <a:ext cx="20177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  <p:sldLayoutId id="2147484155" r:id="rId13"/>
    <p:sldLayoutId id="2147484164" r:id="rId14"/>
    <p:sldLayoutId id="2147484167" r:id="rId15"/>
    <p:sldLayoutId id="2147484193" r:id="rId16"/>
    <p:sldLayoutId id="2147483713" r:id="rId17"/>
    <p:sldLayoutId id="2147483719" r:id="rId18"/>
    <p:sldLayoutId id="2147483720" r:id="rId19"/>
    <p:sldLayoutId id="2147484201" r:id="rId20"/>
    <p:sldLayoutId id="2147484202" r:id="rId21"/>
    <p:sldLayoutId id="2147484307" r:id="rId22"/>
    <p:sldLayoutId id="2147484308" r:id="rId23"/>
    <p:sldLayoutId id="2147484311" r:id="rId24"/>
    <p:sldLayoutId id="2147484314" r:id="rId25"/>
    <p:sldLayoutId id="2147484315" r:id="rId26"/>
    <p:sldLayoutId id="2147484316" r:id="rId27"/>
    <p:sldLayoutId id="2147484318" r:id="rId28"/>
    <p:sldLayoutId id="2147484319" r:id="rId29"/>
    <p:sldLayoutId id="2147484320" r:id="rId30"/>
    <p:sldLayoutId id="2147484321" r:id="rId31"/>
    <p:sldLayoutId id="2147484322" r:id="rId32"/>
    <p:sldLayoutId id="2147484323" r:id="rId33"/>
    <p:sldLayoutId id="2147484324" r:id="rId34"/>
    <p:sldLayoutId id="2147484325" r:id="rId35"/>
    <p:sldLayoutId id="2147484328" r:id="rId36"/>
    <p:sldLayoutId id="2147484329" r:id="rId37"/>
    <p:sldLayoutId id="2147484330" r:id="rId38"/>
    <p:sldLayoutId id="2147484331" r:id="rId39"/>
    <p:sldLayoutId id="2147484332" r:id="rId40"/>
    <p:sldLayoutId id="2147484333" r:id="rId41"/>
    <p:sldLayoutId id="2147484334" r:id="rId42"/>
    <p:sldLayoutId id="2147484335" r:id="rId43"/>
    <p:sldLayoutId id="2147484336" r:id="rId44"/>
    <p:sldLayoutId id="2147484380" r:id="rId4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210.80.86.174/NTS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版面配置區 6"/>
          <p:cNvSpPr txBox="1">
            <a:spLocks/>
          </p:cNvSpPr>
          <p:nvPr/>
        </p:nvSpPr>
        <p:spPr bwMode="auto">
          <a:xfrm>
            <a:off x="323850" y="2060575"/>
            <a:ext cx="6727825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48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kumimoji="0" lang="zh-TW" altLang="en-US" sz="3600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校務資訊系統建置案</a:t>
            </a:r>
          </a:p>
        </p:txBody>
      </p:sp>
      <p:sp>
        <p:nvSpPr>
          <p:cNvPr id="3076" name="文字版面配置區 6"/>
          <p:cNvSpPr txBox="1">
            <a:spLocks/>
          </p:cNvSpPr>
          <p:nvPr/>
        </p:nvSpPr>
        <p:spPr bwMode="auto">
          <a:xfrm>
            <a:off x="3132138" y="5229225"/>
            <a:ext cx="586898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r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u"/>
              <a:defRPr kumimoji="1" sz="2000" b="1">
                <a:solidFill>
                  <a:srgbClr val="008000"/>
                </a:solidFill>
                <a:latin typeface="Arial" charset="0"/>
                <a:ea typeface="標楷體" pitchFamily="65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kumimoji="1" sz="2000" b="1">
                <a:solidFill>
                  <a:srgbClr val="996600"/>
                </a:solidFill>
                <a:latin typeface="Arial" charset="0"/>
                <a:ea typeface="標楷體" pitchFamily="65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¨"/>
              <a:defRPr kumimoji="1" sz="2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96600"/>
              </a:buClr>
              <a:buFont typeface="Wingdings 2" pitchFamily="18" charset="2"/>
              <a:buChar char="¯"/>
              <a:defRPr kumimoji="1" sz="2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Font typeface="Wingdings 2" pitchFamily="18" charset="2"/>
              <a:buChar char="¯"/>
              <a:defRPr kumimoji="1" sz="2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Font typeface="Wingdings 2" pitchFamily="18" charset="2"/>
              <a:buChar char="¯"/>
              <a:defRPr kumimoji="1" sz="2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Font typeface="Wingdings 2" pitchFamily="18" charset="2"/>
              <a:buChar char="¯"/>
              <a:defRPr kumimoji="1" sz="2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Font typeface="Wingdings 2" pitchFamily="18" charset="2"/>
              <a:buChar char="¯"/>
              <a:defRPr kumimoji="1" sz="2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>
              <a:buClrTx/>
              <a:buFontTx/>
              <a:buNone/>
            </a:pPr>
            <a:r>
              <a:rPr lang="zh-TW" altLang="en-US" sz="2000" dirty="0">
                <a:solidFill>
                  <a:srgbClr val="2F2F2F"/>
                </a:solidFill>
                <a:ea typeface="微軟正黑體" pitchFamily="34" charset="-120"/>
              </a:rPr>
              <a:t>宏碁股份有限公司</a:t>
            </a:r>
            <a:endParaRPr lang="en-US" altLang="zh-TW" sz="2000" dirty="0">
              <a:solidFill>
                <a:srgbClr val="2F2F2F"/>
              </a:solidFill>
              <a:ea typeface="微軟正黑體" pitchFamily="34" charset="-120"/>
            </a:endParaRPr>
          </a:p>
          <a:p>
            <a:pPr algn="r">
              <a:buClrTx/>
              <a:buFontTx/>
              <a:buNone/>
            </a:pPr>
            <a:r>
              <a:rPr lang="zh-TW" altLang="en-US" sz="2000" dirty="0" smtClean="0">
                <a:solidFill>
                  <a:srgbClr val="2F2F2F"/>
                </a:solidFill>
                <a:ea typeface="微軟正黑體" pitchFamily="34" charset="-120"/>
              </a:rPr>
              <a:t>曾麗蓉</a:t>
            </a:r>
            <a:endParaRPr lang="en-US" altLang="zh-TW" sz="2000" dirty="0">
              <a:solidFill>
                <a:srgbClr val="2F2F2F"/>
              </a:solidFill>
              <a:ea typeface="微軟正黑體" pitchFamily="34" charset="-120"/>
            </a:endParaRP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420688" y="2727325"/>
            <a:ext cx="18261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0" dirty="0" smtClean="0">
                <a:solidFill>
                  <a:srgbClr val="820000"/>
                </a:solidFill>
                <a:ea typeface="文鼎粗黑" pitchFamily="49" charset="-120"/>
              </a:rPr>
              <a:t>教育訓練</a:t>
            </a:r>
            <a:endParaRPr lang="zh-TW" altLang="en-US" sz="3200" b="0" dirty="0">
              <a:solidFill>
                <a:srgbClr val="820000"/>
              </a:solidFill>
              <a:ea typeface="文鼎粗黑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6599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2" y="1109664"/>
            <a:ext cx="8062056" cy="447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9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成績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GRD2040_</a:t>
            </a:r>
            <a:r>
              <a:rPr lang="zh-TW" altLang="en-US" dirty="0"/>
              <a:t>輸入學期總成績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4121369" y="4438812"/>
            <a:ext cx="4494169" cy="1681382"/>
            <a:chOff x="-3147299" y="2740887"/>
            <a:chExt cx="9610284" cy="1994067"/>
          </a:xfrm>
        </p:grpSpPr>
        <p:cxnSp>
          <p:nvCxnSpPr>
            <p:cNvPr id="19" name="肘形接點 18"/>
            <p:cNvCxnSpPr/>
            <p:nvPr/>
          </p:nvCxnSpPr>
          <p:spPr>
            <a:xfrm rot="5400000" flipH="1" flipV="1">
              <a:off x="2928781" y="2882049"/>
              <a:ext cx="623584" cy="34126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-3147299" y="3311401"/>
              <a:ext cx="9610284" cy="142355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2.GRD2010</a:t>
              </a:r>
              <a:r>
                <a:rPr lang="zh-TW" altLang="en-US" dirty="0"/>
                <a:t>輸入各項成績有輸入</a:t>
              </a:r>
              <a:r>
                <a:rPr lang="en-US" altLang="zh-TW" dirty="0"/>
                <a:t>, </a:t>
              </a:r>
              <a:r>
                <a:rPr lang="zh-TW" altLang="en-US" dirty="0"/>
                <a:t>可按</a:t>
              </a:r>
              <a:r>
                <a:rPr lang="zh-TW" altLang="en-US" b="1" dirty="0"/>
                <a:t>試</a:t>
              </a:r>
              <a:r>
                <a:rPr lang="zh-TW" altLang="en-US" b="1" dirty="0" smtClean="0"/>
                <a:t>算</a:t>
              </a:r>
              <a:endParaRPr lang="en-US" altLang="zh-TW" b="1" dirty="0" smtClean="0"/>
            </a:p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輸入成績</a:t>
              </a:r>
              <a:endParaRPr lang="en-US" altLang="zh-TW" dirty="0" smtClean="0"/>
            </a:p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</a:t>
              </a:r>
              <a:r>
                <a:rPr lang="en-US" altLang="zh-TW" dirty="0" smtClean="0"/>
                <a:t/>
              </a:r>
              <a:br>
                <a:rPr lang="en-US" altLang="zh-TW" dirty="0" smtClean="0"/>
              </a:br>
              <a:r>
                <a:rPr lang="en-US" altLang="zh-TW" dirty="0" smtClean="0"/>
                <a:t>5.</a:t>
              </a:r>
              <a:r>
                <a:rPr lang="zh-TW" altLang="en-US" dirty="0" smtClean="0"/>
                <a:t>最後按</a:t>
              </a:r>
              <a:r>
                <a:rPr lang="zh-TW" altLang="en-US" b="1" dirty="0" smtClean="0"/>
                <a:t>送出成績</a:t>
              </a:r>
              <a:r>
                <a:rPr lang="zh-TW" altLang="en-US" dirty="0" smtClean="0"/>
                <a:t>後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即不能再修改</a:t>
              </a:r>
              <a:endParaRPr lang="en-US" altLang="zh-TW" dirty="0" smtClean="0"/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82" y="391768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34" y="304597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84" y="416772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05" y="304597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538" y="304597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519" y="8294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群組 17"/>
          <p:cNvGrpSpPr/>
          <p:nvPr/>
        </p:nvGrpSpPr>
        <p:grpSpPr>
          <a:xfrm>
            <a:off x="553482" y="4294923"/>
            <a:ext cx="3045235" cy="1030746"/>
            <a:chOff x="389725" y="2814236"/>
            <a:chExt cx="3443478" cy="1030746"/>
          </a:xfrm>
        </p:grpSpPr>
        <p:cxnSp>
          <p:nvCxnSpPr>
            <p:cNvPr id="21" name="肘形接點 20"/>
            <p:cNvCxnSpPr/>
            <p:nvPr/>
          </p:nvCxnSpPr>
          <p:spPr>
            <a:xfrm rot="16200000" flipV="1">
              <a:off x="684574" y="2815994"/>
              <a:ext cx="370764" cy="36724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389725" y="3198651"/>
              <a:ext cx="3443478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針對要輸入成績項目點</a:t>
              </a:r>
              <a:r>
                <a:rPr lang="zh-TW" altLang="en-US" b="1" u="sng" dirty="0">
                  <a:solidFill>
                    <a:srgbClr val="0000CC"/>
                  </a:solidFill>
                </a:rPr>
                <a:t>編</a:t>
              </a:r>
              <a:r>
                <a:rPr lang="en-US" altLang="zh-TW" dirty="0" smtClean="0"/>
                <a:t>, </a:t>
              </a:r>
            </a:p>
            <a:p>
              <a:r>
                <a:rPr lang="zh-TW" altLang="en-US" dirty="0" smtClean="0"/>
                <a:t>右方視窗會帶出資料</a:t>
              </a:r>
              <a:endParaRPr lang="en-US" altLang="zh-TW" dirty="0" smtClean="0"/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5261547" y="1431032"/>
            <a:ext cx="3515932" cy="1518572"/>
            <a:chOff x="707959" y="2740887"/>
            <a:chExt cx="3610204" cy="2722344"/>
          </a:xfrm>
        </p:grpSpPr>
        <p:cxnSp>
          <p:nvCxnSpPr>
            <p:cNvPr id="28" name="肘形接點 27"/>
            <p:cNvCxnSpPr/>
            <p:nvPr/>
          </p:nvCxnSpPr>
          <p:spPr>
            <a:xfrm rot="5400000" flipH="1" flipV="1">
              <a:off x="2928781" y="2882049"/>
              <a:ext cx="623584" cy="341260"/>
            </a:xfrm>
            <a:prstGeom prst="bentConnector3">
              <a:avLst>
                <a:gd name="adj1" fmla="val 4999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字方塊 28"/>
            <p:cNvSpPr txBox="1"/>
            <p:nvPr/>
          </p:nvSpPr>
          <p:spPr>
            <a:xfrm>
              <a:off x="707959" y="3311401"/>
              <a:ext cx="3610204" cy="21518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6.</a:t>
              </a:r>
              <a:r>
                <a:rPr lang="zh-TW" altLang="en-US" dirty="0" smtClean="0"/>
                <a:t>也</a:t>
              </a:r>
              <a:r>
                <a:rPr lang="zh-TW" altLang="en-US" dirty="0"/>
                <a:t>可利用</a:t>
              </a:r>
              <a:r>
                <a:rPr lang="zh-TW" altLang="en-US" dirty="0" smtClean="0"/>
                <a:t>上方</a:t>
              </a:r>
              <a:r>
                <a:rPr lang="zh-TW" altLang="en-US" b="1" dirty="0" smtClean="0"/>
                <a:t>匯出</a:t>
              </a:r>
              <a:r>
                <a:rPr lang="zh-TW" altLang="en-US" b="1" dirty="0"/>
                <a:t>修課</a:t>
              </a:r>
              <a:r>
                <a:rPr lang="zh-TW" altLang="en-US" b="1" dirty="0" smtClean="0"/>
                <a:t>名單</a:t>
              </a:r>
              <a:r>
                <a:rPr lang="zh-TW" altLang="en-US" dirty="0" smtClean="0"/>
                <a:t>後在</a:t>
              </a:r>
              <a:r>
                <a:rPr lang="en-US" altLang="zh-TW" dirty="0" smtClean="0"/>
                <a:t>Excel</a:t>
              </a:r>
              <a:r>
                <a:rPr lang="zh-TW" altLang="en-US" dirty="0" smtClean="0"/>
                <a:t>編輯存檔後</a:t>
              </a:r>
              <a:r>
                <a:rPr lang="en-US" altLang="zh-TW" dirty="0"/>
                <a:t>, </a:t>
              </a:r>
              <a:r>
                <a:rPr lang="zh-TW" altLang="en-US" dirty="0"/>
                <a:t>再</a:t>
              </a:r>
              <a:r>
                <a:rPr lang="zh-TW" altLang="en-US" dirty="0" smtClean="0"/>
                <a:t>利用</a:t>
              </a:r>
              <a:r>
                <a:rPr lang="zh-TW" altLang="en-US" b="1" dirty="0" smtClean="0"/>
                <a:t>匯入成績</a:t>
              </a:r>
              <a:r>
                <a:rPr lang="zh-TW" altLang="en-US" dirty="0" smtClean="0"/>
                <a:t>匯入後存檔</a:t>
              </a:r>
              <a:r>
                <a:rPr lang="en-US" altLang="zh-TW" dirty="0" smtClean="0"/>
                <a:t>)</a:t>
              </a:r>
            </a:p>
            <a:p>
              <a:r>
                <a:rPr lang="en-US" altLang="zh-TW" dirty="0" smtClean="0"/>
                <a:t>7.</a:t>
              </a:r>
              <a:r>
                <a:rPr lang="zh-TW" altLang="en-US" dirty="0" smtClean="0"/>
                <a:t>可連結</a:t>
              </a:r>
              <a:r>
                <a:rPr lang="zh-TW" altLang="en-US" b="1" dirty="0" smtClean="0"/>
                <a:t>列印點名記分單</a:t>
              </a:r>
              <a:endParaRPr lang="en-US" altLang="zh-TW" b="1" dirty="0" smtClean="0"/>
            </a:p>
          </p:txBody>
        </p:sp>
      </p:grp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634" y="8294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577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0" y="1315547"/>
            <a:ext cx="8232657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10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成績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GRD2180_</a:t>
            </a:r>
            <a:r>
              <a:rPr lang="zh-TW" altLang="en-US" dirty="0"/>
              <a:t>輸入專案彈修國訓成績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123" y="142305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554" y="47485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50" y="43911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群組 17"/>
          <p:cNvGrpSpPr/>
          <p:nvPr/>
        </p:nvGrpSpPr>
        <p:grpSpPr>
          <a:xfrm>
            <a:off x="3259446" y="4505252"/>
            <a:ext cx="2918261" cy="1591651"/>
            <a:chOff x="416409" y="2697041"/>
            <a:chExt cx="3610204" cy="1591651"/>
          </a:xfrm>
        </p:grpSpPr>
        <p:cxnSp>
          <p:nvCxnSpPr>
            <p:cNvPr id="21" name="肘形接點 20"/>
            <p:cNvCxnSpPr/>
            <p:nvPr/>
          </p:nvCxnSpPr>
          <p:spPr>
            <a:xfrm rot="16200000" flipV="1">
              <a:off x="414651" y="2698799"/>
              <a:ext cx="370764" cy="3672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416409" y="3088363"/>
              <a:ext cx="3610204" cy="12003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鈕可查出</a:t>
              </a:r>
              <a:r>
                <a:rPr lang="zh-TW" altLang="en-US" dirty="0"/>
                <a:t>學生資料 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直接輸入成績</a:t>
              </a:r>
              <a:endParaRPr lang="en-US" altLang="zh-TW" dirty="0" smtClean="0"/>
            </a:p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針對要存檔鈕的學生勾選</a:t>
              </a:r>
              <a:endParaRPr lang="en-US" altLang="zh-TW" b="1" dirty="0" smtClean="0"/>
            </a:p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存檔選取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</p:txBody>
        </p: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520" y="360448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群組 14"/>
          <p:cNvGrpSpPr/>
          <p:nvPr/>
        </p:nvGrpSpPr>
        <p:grpSpPr>
          <a:xfrm>
            <a:off x="4945487" y="2085908"/>
            <a:ext cx="3889420" cy="964574"/>
            <a:chOff x="7076" y="2740887"/>
            <a:chExt cx="3993706" cy="1729192"/>
          </a:xfrm>
        </p:grpSpPr>
        <p:cxnSp>
          <p:nvCxnSpPr>
            <p:cNvPr id="16" name="肘形接點 15"/>
            <p:cNvCxnSpPr/>
            <p:nvPr/>
          </p:nvCxnSpPr>
          <p:spPr>
            <a:xfrm rot="5400000" flipH="1" flipV="1">
              <a:off x="2928781" y="2882049"/>
              <a:ext cx="623584" cy="341260"/>
            </a:xfrm>
            <a:prstGeom prst="bentConnector3">
              <a:avLst>
                <a:gd name="adj1" fmla="val 4999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7076" y="3311401"/>
              <a:ext cx="3993706" cy="115867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也</a:t>
              </a:r>
              <a:r>
                <a:rPr lang="zh-TW" altLang="en-US" dirty="0"/>
                <a:t>可利用</a:t>
              </a:r>
              <a:r>
                <a:rPr lang="zh-TW" altLang="en-US" dirty="0" smtClean="0"/>
                <a:t>上方</a:t>
              </a:r>
              <a:r>
                <a:rPr lang="zh-TW" altLang="en-US" b="1" dirty="0" smtClean="0"/>
                <a:t>匯出</a:t>
              </a:r>
              <a:r>
                <a:rPr lang="zh-TW" altLang="en-US" dirty="0" smtClean="0"/>
                <a:t>在</a:t>
              </a:r>
              <a:r>
                <a:rPr lang="en-US" altLang="zh-TW" dirty="0" smtClean="0"/>
                <a:t>Excel</a:t>
              </a:r>
              <a:r>
                <a:rPr lang="zh-TW" altLang="en-US" dirty="0" smtClean="0"/>
                <a:t>編輯存檔後</a:t>
              </a:r>
              <a:r>
                <a:rPr lang="en-US" altLang="zh-TW" dirty="0"/>
                <a:t>, </a:t>
              </a:r>
              <a:r>
                <a:rPr lang="zh-TW" altLang="en-US" dirty="0"/>
                <a:t>再</a:t>
              </a:r>
              <a:r>
                <a:rPr lang="zh-TW" altLang="en-US" dirty="0" smtClean="0"/>
                <a:t>利用</a:t>
              </a:r>
              <a:r>
                <a:rPr lang="zh-TW" altLang="en-US" b="1" dirty="0" smtClean="0"/>
                <a:t>匯入成績</a:t>
              </a:r>
              <a:r>
                <a:rPr lang="zh-TW" altLang="en-US" dirty="0" smtClean="0"/>
                <a:t>匯入後存檔</a:t>
              </a:r>
              <a:r>
                <a:rPr lang="en-US" altLang="zh-TW" dirty="0" smtClean="0"/>
                <a:t>)</a:t>
              </a:r>
            </a:p>
          </p:txBody>
        </p:sp>
      </p:grp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14" y="142305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240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17" y="4065001"/>
            <a:ext cx="7658389" cy="228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18" y="1240489"/>
            <a:ext cx="7889033" cy="263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11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成績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GRD8010_</a:t>
            </a:r>
            <a:r>
              <a:rPr lang="zh-TW" altLang="en-US" dirty="0"/>
              <a:t>維護專案延後繳交成績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07" y="124299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8" y="345208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594" y="438092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群組 17"/>
          <p:cNvGrpSpPr/>
          <p:nvPr/>
        </p:nvGrpSpPr>
        <p:grpSpPr>
          <a:xfrm>
            <a:off x="997183" y="3694237"/>
            <a:ext cx="4553733" cy="1591651"/>
            <a:chOff x="416409" y="2697041"/>
            <a:chExt cx="3610204" cy="1591651"/>
          </a:xfrm>
        </p:grpSpPr>
        <p:cxnSp>
          <p:nvCxnSpPr>
            <p:cNvPr id="21" name="肘形接點 20"/>
            <p:cNvCxnSpPr/>
            <p:nvPr/>
          </p:nvCxnSpPr>
          <p:spPr>
            <a:xfrm rot="16200000" flipV="1">
              <a:off x="414651" y="2698799"/>
              <a:ext cx="370764" cy="3672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416409" y="3088363"/>
              <a:ext cx="3610204" cy="12003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鈕可查出已新增過課程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點</a:t>
              </a:r>
              <a:r>
                <a:rPr lang="zh-TW" altLang="en-US" b="1" u="sng" dirty="0">
                  <a:solidFill>
                    <a:srgbClr val="0000CC"/>
                  </a:solidFill>
                </a:rPr>
                <a:t>編</a:t>
              </a:r>
              <a:r>
                <a:rPr lang="zh-TW" altLang="en-US" dirty="0" smtClean="0"/>
                <a:t>可進入修改</a:t>
              </a:r>
              <a:r>
                <a:rPr lang="en-US" altLang="zh-TW" dirty="0" smtClean="0"/>
                <a:t>,</a:t>
              </a:r>
              <a:r>
                <a:rPr lang="zh-TW" altLang="en-US" dirty="0" smtClean="0"/>
                <a:t>  已送出則只能點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詳</a:t>
              </a:r>
              <a:r>
                <a:rPr lang="zh-TW" altLang="en-US" dirty="0" smtClean="0"/>
                <a:t>查詢</a:t>
              </a:r>
              <a:endParaRPr lang="en-US" altLang="zh-TW" dirty="0" smtClean="0"/>
            </a:p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修改後</a:t>
              </a:r>
              <a:r>
                <a:rPr lang="en-US" altLang="zh-TW" dirty="0" smtClean="0"/>
                <a:t>,</a:t>
              </a:r>
              <a:r>
                <a:rPr lang="zh-TW" altLang="en-US" dirty="0" smtClean="0"/>
                <a:t>記得按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鈕並送出</a:t>
              </a:r>
              <a:endParaRPr lang="en-US" altLang="zh-TW" dirty="0" smtClean="0"/>
            </a:p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若要新增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請按</a:t>
              </a:r>
              <a:r>
                <a:rPr lang="zh-TW" altLang="en-US" b="1" dirty="0" smtClean="0"/>
                <a:t>新增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</p:txBody>
        </p: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123" y="124299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577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2" y="1254921"/>
            <a:ext cx="7842145" cy="462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12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成績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GRD8010_</a:t>
            </a:r>
            <a:r>
              <a:rPr lang="zh-TW" altLang="en-US" dirty="0"/>
              <a:t>維護專案延後繳交成績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4291214" y="4310627"/>
            <a:ext cx="4181802" cy="1571061"/>
            <a:chOff x="1514423" y="2727480"/>
            <a:chExt cx="3059941" cy="1571061"/>
          </a:xfrm>
        </p:grpSpPr>
        <p:cxnSp>
          <p:nvCxnSpPr>
            <p:cNvPr id="21" name="肘形接點 20"/>
            <p:cNvCxnSpPr>
              <a:stCxn id="22" idx="0"/>
            </p:cNvCxnSpPr>
            <p:nvPr/>
          </p:nvCxnSpPr>
          <p:spPr>
            <a:xfrm rot="5400000" flipH="1" flipV="1">
              <a:off x="2931590" y="2840284"/>
              <a:ext cx="370732" cy="14512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1514423" y="3098212"/>
              <a:ext cx="3059941" cy="12003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7.</a:t>
              </a:r>
              <a:r>
                <a:rPr lang="zh-TW" altLang="en-US" dirty="0" smtClean="0"/>
                <a:t>勾選延後或全班延後</a:t>
              </a:r>
              <a:endParaRPr lang="en-US" altLang="zh-TW" dirty="0" smtClean="0"/>
            </a:p>
            <a:p>
              <a:r>
                <a:rPr lang="en-US" altLang="zh-TW" dirty="0" smtClean="0"/>
                <a:t>8.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  <a:p>
              <a:r>
                <a:rPr lang="en-US" altLang="zh-TW" dirty="0" smtClean="0"/>
                <a:t>9.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送出</a:t>
              </a:r>
              <a:r>
                <a:rPr lang="zh-TW" altLang="en-US" dirty="0" smtClean="0"/>
                <a:t>後</a:t>
              </a:r>
              <a:r>
                <a:rPr lang="en-US" altLang="zh-TW" dirty="0"/>
                <a:t>, </a:t>
              </a:r>
              <a:r>
                <a:rPr lang="zh-TW" altLang="en-US" dirty="0"/>
                <a:t>即不能再</a:t>
              </a:r>
              <a:r>
                <a:rPr lang="zh-TW" altLang="en-US" dirty="0" smtClean="0"/>
                <a:t>修改</a:t>
              </a:r>
              <a:endParaRPr lang="en-US" altLang="zh-TW" dirty="0" smtClean="0"/>
            </a:p>
            <a:p>
              <a:r>
                <a:rPr lang="en-US" altLang="zh-TW" dirty="0" smtClean="0"/>
                <a:t>10.</a:t>
              </a:r>
              <a:r>
                <a:rPr lang="zh-TW" altLang="en-US" dirty="0" smtClean="0"/>
                <a:t>送出</a:t>
              </a:r>
              <a:r>
                <a:rPr lang="zh-TW" altLang="en-US" dirty="0"/>
                <a:t>後</a:t>
              </a:r>
              <a:r>
                <a:rPr lang="zh-TW" altLang="en-US" dirty="0" smtClean="0"/>
                <a:t>可</a:t>
              </a:r>
              <a:r>
                <a:rPr lang="zh-TW" altLang="en-US" b="1" dirty="0" smtClean="0"/>
                <a:t>列印</a:t>
              </a:r>
              <a:r>
                <a:rPr lang="zh-TW" altLang="en-US" b="1" dirty="0"/>
                <a:t>申請單</a:t>
              </a:r>
              <a:r>
                <a:rPr lang="zh-TW" altLang="en-US" dirty="0"/>
                <a:t>及</a:t>
              </a:r>
              <a:r>
                <a:rPr lang="zh-TW" altLang="en-US" b="1" dirty="0"/>
                <a:t>匯出修課名單</a:t>
              </a:r>
              <a:endParaRPr lang="en-US" altLang="zh-TW" b="1" dirty="0" smtClean="0"/>
            </a:p>
          </p:txBody>
        </p:sp>
      </p:grp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238" y="1755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4" y="440975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290" y="32635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90" y="92512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09" y="92512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/>
        </p:nvGrpSpPr>
        <p:grpSpPr>
          <a:xfrm>
            <a:off x="860857" y="4805937"/>
            <a:ext cx="1759181" cy="1017090"/>
            <a:chOff x="1426395" y="2717606"/>
            <a:chExt cx="2649595" cy="1017090"/>
          </a:xfrm>
        </p:grpSpPr>
        <p:cxnSp>
          <p:nvCxnSpPr>
            <p:cNvPr id="24" name="肘形接點 23"/>
            <p:cNvCxnSpPr/>
            <p:nvPr/>
          </p:nvCxnSpPr>
          <p:spPr>
            <a:xfrm rot="5400000" flipH="1" flipV="1">
              <a:off x="2767824" y="2700975"/>
              <a:ext cx="370760" cy="40402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24"/>
            <p:cNvSpPr txBox="1"/>
            <p:nvPr/>
          </p:nvSpPr>
          <p:spPr>
            <a:xfrm>
              <a:off x="1426395" y="3088365"/>
              <a:ext cx="2649595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輸入申請日期</a:t>
              </a:r>
              <a:endParaRPr lang="en-US" altLang="zh-TW" dirty="0" smtClean="0"/>
            </a:p>
            <a:p>
              <a:r>
                <a:rPr lang="en-US" altLang="zh-TW" dirty="0" smtClean="0"/>
                <a:t>6.</a:t>
              </a:r>
              <a:r>
                <a:rPr lang="zh-TW" altLang="en-US" dirty="0" smtClean="0"/>
                <a:t>點選課程</a:t>
              </a:r>
              <a:endParaRPr lang="en-US" altLang="zh-TW" dirty="0" smtClean="0"/>
            </a:p>
          </p:txBody>
        </p:sp>
      </p:grp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161" y="92512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981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2" y="1286479"/>
            <a:ext cx="8036299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13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/>
              <a:t>成績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GRD7010_</a:t>
            </a:r>
            <a:r>
              <a:rPr lang="zh-TW" altLang="en-US" dirty="0"/>
              <a:t>列印點名記分單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2423687" y="4326354"/>
            <a:ext cx="3580213" cy="1344713"/>
            <a:chOff x="2317469" y="899075"/>
            <a:chExt cx="3039047" cy="1605729"/>
          </a:xfrm>
        </p:grpSpPr>
        <p:cxnSp>
          <p:nvCxnSpPr>
            <p:cNvPr id="19" name="肘形接點 18"/>
            <p:cNvCxnSpPr/>
            <p:nvPr/>
          </p:nvCxnSpPr>
          <p:spPr>
            <a:xfrm rot="5400000" flipH="1" flipV="1">
              <a:off x="3731453" y="1004615"/>
              <a:ext cx="494806" cy="28372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317469" y="1402251"/>
              <a:ext cx="3039047" cy="110255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輸入查詢條件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en-US" altLang="zh-TW" b="1" dirty="0" smtClean="0">
                <a:solidFill>
                  <a:srgbClr val="0070C0"/>
                </a:solidFill>
              </a:endParaRPr>
            </a:p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勾選後可按</a:t>
              </a:r>
              <a:r>
                <a:rPr lang="zh-TW" altLang="en-US" b="1" dirty="0" smtClean="0"/>
                <a:t>匯出選取</a:t>
              </a:r>
              <a:r>
                <a:rPr lang="zh-TW" altLang="en-US" dirty="0" smtClean="0"/>
                <a:t>或</a:t>
              </a:r>
              <a:r>
                <a:rPr lang="zh-TW" altLang="en-US" b="1" dirty="0" smtClean="0"/>
                <a:t>列印選取</a:t>
              </a:r>
              <a:endParaRPr lang="zh-TW" altLang="en-US" b="1" dirty="0"/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231" y="211789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408" y="13863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09" y="308856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860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14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課程課務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29566" y="264982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課程大綱</a:t>
            </a:r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845478" y="3019161"/>
            <a:ext cx="5149727" cy="720725"/>
            <a:chOff x="928049" y="2443163"/>
            <a:chExt cx="5149727" cy="720725"/>
          </a:xfrm>
        </p:grpSpPr>
        <p:sp>
          <p:nvSpPr>
            <p:cNvPr id="21" name="圓角矩形 41"/>
            <p:cNvSpPr/>
            <p:nvPr/>
          </p:nvSpPr>
          <p:spPr bwMode="auto">
            <a:xfrm>
              <a:off x="3764789" y="2443163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PRG1100</a:t>
              </a: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_</a:t>
              </a:r>
            </a:p>
            <a:p>
              <a:pPr algn="ctr">
                <a:defRPr/>
              </a:pP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課程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大綱查詢列印</a:t>
              </a:r>
            </a:p>
          </p:txBody>
        </p:sp>
        <p:sp>
          <p:nvSpPr>
            <p:cNvPr id="22" name="圓角矩形 41"/>
            <p:cNvSpPr/>
            <p:nvPr/>
          </p:nvSpPr>
          <p:spPr bwMode="auto">
            <a:xfrm>
              <a:off x="928049" y="2443163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PRG1010_ </a:t>
              </a:r>
              <a:endParaRPr lang="en-US" altLang="zh-TW" b="1" dirty="0" smtClean="0">
                <a:solidFill>
                  <a:schemeClr val="tx1"/>
                </a:solidFill>
                <a:latin typeface="Arial" pitchFamily="34" charset="0"/>
              </a:endParaRPr>
            </a:p>
            <a:p>
              <a:pPr algn="ctr">
                <a:defRPr/>
              </a:pP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維護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課程大綱</a:t>
              </a:r>
            </a:p>
          </p:txBody>
        </p:sp>
        <p:sp>
          <p:nvSpPr>
            <p:cNvPr id="27" name="向右箭號 26"/>
            <p:cNvSpPr/>
            <p:nvPr/>
          </p:nvSpPr>
          <p:spPr bwMode="auto">
            <a:xfrm>
              <a:off x="3289292" y="2681724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71" name="矩形 70"/>
          <p:cNvSpPr/>
          <p:nvPr/>
        </p:nvSpPr>
        <p:spPr>
          <a:xfrm>
            <a:off x="5348874" y="373988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學生</a:t>
            </a:r>
            <a:endParaRPr lang="zh-TW" altLang="en-US" dirty="0"/>
          </a:p>
        </p:txBody>
      </p:sp>
      <p:sp>
        <p:nvSpPr>
          <p:cNvPr id="57" name="圓角矩形 41"/>
          <p:cNvSpPr/>
          <p:nvPr/>
        </p:nvSpPr>
        <p:spPr bwMode="auto">
          <a:xfrm>
            <a:off x="845478" y="4834530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TKE3210_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教師教室學生課表查詢列印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2" name="圓角矩形 41"/>
          <p:cNvSpPr/>
          <p:nvPr/>
        </p:nvSpPr>
        <p:spPr bwMode="auto">
          <a:xfrm>
            <a:off x="845478" y="1420853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TKE6040</a:t>
            </a: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_</a:t>
            </a: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教師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時段設定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29566" y="446519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查詢及列印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29566" y="10456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設定</a:t>
            </a:r>
          </a:p>
        </p:txBody>
      </p:sp>
    </p:spTree>
    <p:extLst>
      <p:ext uri="{BB962C8B-B14F-4D97-AF65-F5344CB8AC3E}">
        <p14:creationId xmlns:p14="http://schemas.microsoft.com/office/powerpoint/2010/main" val="3923755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6" y="1271710"/>
            <a:ext cx="7943224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15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/>
              <a:t>課程課務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TKE6040_</a:t>
            </a:r>
            <a:r>
              <a:rPr lang="zh-TW" altLang="en-US" dirty="0"/>
              <a:t>教師時段設定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6915213" y="2557746"/>
            <a:ext cx="1592639" cy="1089899"/>
            <a:chOff x="2308280" y="950313"/>
            <a:chExt cx="3039047" cy="1089899"/>
          </a:xfrm>
        </p:grpSpPr>
        <p:cxnSp>
          <p:nvCxnSpPr>
            <p:cNvPr id="19" name="肘形接點 18"/>
            <p:cNvCxnSpPr/>
            <p:nvPr/>
          </p:nvCxnSpPr>
          <p:spPr>
            <a:xfrm rot="5400000" flipH="1" flipV="1">
              <a:off x="3833500" y="944615"/>
              <a:ext cx="443568" cy="454964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308280" y="1393881"/>
              <a:ext cx="3039047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下拉選節次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275" y="259014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902" y="158539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73" y="469118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群組 14"/>
          <p:cNvGrpSpPr/>
          <p:nvPr/>
        </p:nvGrpSpPr>
        <p:grpSpPr>
          <a:xfrm>
            <a:off x="2148168" y="4520981"/>
            <a:ext cx="4935211" cy="959470"/>
            <a:chOff x="1740232" y="1080742"/>
            <a:chExt cx="3801697" cy="959470"/>
          </a:xfrm>
        </p:grpSpPr>
        <p:cxnSp>
          <p:nvCxnSpPr>
            <p:cNvPr id="17" name="肘形接點 16"/>
            <p:cNvCxnSpPr/>
            <p:nvPr/>
          </p:nvCxnSpPr>
          <p:spPr>
            <a:xfrm rot="16200000" flipV="1">
              <a:off x="1665901" y="1155073"/>
              <a:ext cx="322604" cy="173942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/>
            <p:cNvSpPr txBox="1"/>
            <p:nvPr/>
          </p:nvSpPr>
          <p:spPr>
            <a:xfrm>
              <a:off x="1740232" y="1393881"/>
              <a:ext cx="3801697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欲修改請點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編</a:t>
              </a:r>
              <a:r>
                <a:rPr lang="zh-TW" altLang="en-US" dirty="0" smtClean="0"/>
                <a:t>帶入上方視窗後修改並</a:t>
              </a:r>
              <a:r>
                <a:rPr lang="zh-TW" altLang="en-US" b="1" dirty="0" smtClean="0"/>
                <a:t>存檔</a:t>
              </a:r>
              <a:endParaRPr lang="en-US" altLang="zh-TW" dirty="0" smtClean="0"/>
            </a:p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刪除請勾選後</a:t>
              </a:r>
              <a:r>
                <a:rPr lang="en-US" altLang="zh-TW" dirty="0" smtClean="0"/>
                <a:t>,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刪除選取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42123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45" y="1189396"/>
            <a:ext cx="7899042" cy="317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16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課程課務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PRG1010_ </a:t>
            </a:r>
            <a:r>
              <a:rPr lang="zh-TW" altLang="en-US" dirty="0"/>
              <a:t>維護課程大綱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2817781" y="4374314"/>
            <a:ext cx="3016349" cy="1096051"/>
            <a:chOff x="2308280" y="2837356"/>
            <a:chExt cx="2724915" cy="1096051"/>
          </a:xfrm>
        </p:grpSpPr>
        <p:cxnSp>
          <p:nvCxnSpPr>
            <p:cNvPr id="19" name="肘形接點 18"/>
            <p:cNvCxnSpPr>
              <a:stCxn id="20" idx="0"/>
            </p:cNvCxnSpPr>
            <p:nvPr/>
          </p:nvCxnSpPr>
          <p:spPr>
            <a:xfrm rot="5400000" flipH="1" flipV="1">
              <a:off x="3615186" y="2892908"/>
              <a:ext cx="449721" cy="33861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308280" y="3287076"/>
              <a:ext cx="2724915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確認處理學期後</a:t>
              </a:r>
              <a:r>
                <a:rPr lang="en-US" altLang="zh-TW" dirty="0" smtClean="0"/>
                <a:t>,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點選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編</a:t>
              </a:r>
              <a:endParaRPr lang="zh-TW" altLang="en-US" dirty="0"/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994" y="118939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92" y="437667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661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45" y="1433264"/>
            <a:ext cx="7746642" cy="341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17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/>
              <a:t>課程課務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PRG1010_ </a:t>
            </a:r>
            <a:r>
              <a:rPr lang="zh-TW" altLang="en-US" dirty="0"/>
              <a:t>維護課程大綱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3129819" y="4691187"/>
            <a:ext cx="2303175" cy="772864"/>
            <a:chOff x="2371300" y="3186544"/>
            <a:chExt cx="3039047" cy="833864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3435840" y="3193840"/>
              <a:ext cx="435382" cy="420790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371300" y="3621926"/>
              <a:ext cx="3039047" cy="3984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輸入課程所需資料</a:t>
              </a:r>
              <a:endParaRPr lang="zh-TW" altLang="en-US" dirty="0"/>
            </a:p>
          </p:txBody>
        </p:sp>
      </p:grp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94" y="469118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317" y="322835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223" y="322835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074" y="128086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0" y="128086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群組 21"/>
          <p:cNvGrpSpPr/>
          <p:nvPr/>
        </p:nvGrpSpPr>
        <p:grpSpPr>
          <a:xfrm>
            <a:off x="4577367" y="1835909"/>
            <a:ext cx="3873320" cy="1001101"/>
            <a:chOff x="1660470" y="3169232"/>
            <a:chExt cx="3749878" cy="1744036"/>
          </a:xfrm>
        </p:grpSpPr>
        <p:cxnSp>
          <p:nvCxnSpPr>
            <p:cNvPr id="23" name="肘形接點 22"/>
            <p:cNvCxnSpPr/>
            <p:nvPr/>
          </p:nvCxnSpPr>
          <p:spPr>
            <a:xfrm rot="5400000" flipH="1" flipV="1">
              <a:off x="4613771" y="3355302"/>
              <a:ext cx="618051" cy="245911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/>
            <p:cNvSpPr txBox="1"/>
            <p:nvPr/>
          </p:nvSpPr>
          <p:spPr>
            <a:xfrm>
              <a:off x="1660470" y="3787283"/>
              <a:ext cx="3749878" cy="112598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6.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鈕將資料存入</a:t>
              </a:r>
              <a:endParaRPr lang="en-US" altLang="zh-TW" dirty="0" smtClean="0"/>
            </a:p>
            <a:p>
              <a:r>
                <a:rPr lang="en-US" altLang="zh-TW" dirty="0" smtClean="0"/>
                <a:t>7.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匯出</a:t>
              </a:r>
              <a:r>
                <a:rPr lang="en-US" altLang="zh-TW" dirty="0" smtClean="0"/>
                <a:t>/</a:t>
              </a:r>
              <a:r>
                <a:rPr lang="zh-TW" altLang="en-US" b="1" dirty="0" smtClean="0"/>
                <a:t>列印</a:t>
              </a:r>
              <a:r>
                <a:rPr lang="zh-TW" altLang="en-US" dirty="0" smtClean="0"/>
                <a:t>鈕可匯出</a:t>
              </a:r>
              <a:r>
                <a:rPr lang="en-US" altLang="zh-TW" dirty="0" smtClean="0"/>
                <a:t>Excel</a:t>
              </a:r>
              <a:r>
                <a:rPr lang="zh-TW" altLang="en-US" dirty="0" smtClean="0"/>
                <a:t>及列印</a:t>
              </a:r>
              <a:endParaRPr lang="zh-TW" altLang="en-US" dirty="0"/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5709140" y="3820383"/>
            <a:ext cx="3035615" cy="1213152"/>
            <a:chOff x="2928407" y="3169232"/>
            <a:chExt cx="3179395" cy="1647917"/>
          </a:xfrm>
        </p:grpSpPr>
        <p:cxnSp>
          <p:nvCxnSpPr>
            <p:cNvPr id="28" name="肘形接點 27"/>
            <p:cNvCxnSpPr/>
            <p:nvPr/>
          </p:nvCxnSpPr>
          <p:spPr>
            <a:xfrm rot="5400000" flipH="1" flipV="1">
              <a:off x="4566108" y="3243120"/>
              <a:ext cx="393687" cy="245911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字方塊 28"/>
            <p:cNvSpPr txBox="1"/>
            <p:nvPr/>
          </p:nvSpPr>
          <p:spPr>
            <a:xfrm>
              <a:off x="2928407" y="3562919"/>
              <a:ext cx="3179395" cy="12542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若要別的課號複製</a:t>
              </a:r>
              <a:r>
                <a:rPr lang="en-US" altLang="zh-TW" dirty="0" smtClean="0"/>
                <a:t>,  </a:t>
              </a:r>
              <a:r>
                <a:rPr lang="zh-TW" altLang="en-US" dirty="0" smtClean="0"/>
                <a:t>請按</a:t>
              </a:r>
              <a:r>
                <a:rPr lang="zh-TW" altLang="en-US" b="1" dirty="0" smtClean="0"/>
                <a:t>查詢已開課號</a:t>
              </a:r>
              <a:r>
                <a:rPr lang="zh-TW" altLang="en-US" dirty="0" smtClean="0"/>
                <a:t>鈕查出並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帶回</a:t>
              </a:r>
              <a:endParaRPr lang="en-US" altLang="zh-TW" b="1" u="sng" dirty="0" smtClean="0">
                <a:solidFill>
                  <a:srgbClr val="0000CC"/>
                </a:solidFill>
              </a:endParaRPr>
            </a:p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複製</a:t>
              </a:r>
              <a:r>
                <a:rPr lang="zh-TW" altLang="en-US" dirty="0" smtClean="0"/>
                <a:t>鈕即可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6575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4" y="1194131"/>
            <a:ext cx="7969668" cy="426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18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/>
              <a:t>課程課務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TKE3210_</a:t>
            </a:r>
            <a:r>
              <a:rPr lang="zh-TW" altLang="en-US" dirty="0"/>
              <a:t>教師教室學生課表查詢列印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2930379" y="2234579"/>
            <a:ext cx="3766635" cy="1643897"/>
            <a:chOff x="2308280" y="950313"/>
            <a:chExt cx="3039047" cy="1643897"/>
          </a:xfrm>
        </p:grpSpPr>
        <p:cxnSp>
          <p:nvCxnSpPr>
            <p:cNvPr id="19" name="肘形接點 18"/>
            <p:cNvCxnSpPr/>
            <p:nvPr/>
          </p:nvCxnSpPr>
          <p:spPr>
            <a:xfrm rot="5400000" flipH="1" flipV="1">
              <a:off x="3833500" y="944615"/>
              <a:ext cx="443568" cy="454964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308280" y="1393881"/>
              <a:ext cx="3039047" cy="12003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選擇要查詢的類別</a:t>
              </a:r>
              <a:r>
                <a:rPr lang="en-US" altLang="zh-TW" dirty="0" smtClean="0"/>
                <a:t>,</a:t>
              </a:r>
              <a:r>
                <a:rPr lang="zh-TW" altLang="en-US" dirty="0" smtClean="0"/>
                <a:t> </a:t>
              </a:r>
              <a:r>
                <a:rPr lang="en-US" altLang="zh-TW" dirty="0" smtClean="0"/>
                <a:t>Ex:</a:t>
              </a:r>
              <a:r>
                <a:rPr lang="zh-TW" altLang="en-US" dirty="0" smtClean="0"/>
                <a:t>教師課表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在該列直接按</a:t>
              </a:r>
              <a:r>
                <a:rPr lang="zh-TW" altLang="en-US" b="1" dirty="0" smtClean="0"/>
                <a:t>查詢教師課表</a:t>
              </a:r>
              <a:r>
                <a:rPr lang="zh-TW" altLang="en-US" dirty="0" smtClean="0"/>
                <a:t>鈕或</a:t>
              </a:r>
              <a:r>
                <a:rPr lang="zh-TW" altLang="en-US" b="1" dirty="0" smtClean="0"/>
                <a:t>列印教師</a:t>
              </a:r>
              <a:r>
                <a:rPr lang="zh-TW" altLang="en-US" b="1" dirty="0"/>
                <a:t>課表</a:t>
              </a:r>
              <a:r>
                <a:rPr lang="zh-TW" altLang="en-US" dirty="0" smtClean="0"/>
                <a:t>鈕</a:t>
              </a:r>
              <a:r>
                <a:rPr lang="en-US" altLang="zh-TW" dirty="0" smtClean="0"/>
                <a:t>(</a:t>
              </a:r>
              <a:r>
                <a:rPr lang="zh-TW" altLang="en-US" dirty="0" smtClean="0"/>
                <a:t>若需查看英文課表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請按左上方勾選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90" y="173779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59" y="206834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69" y="390342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群組 14"/>
          <p:cNvGrpSpPr/>
          <p:nvPr/>
        </p:nvGrpSpPr>
        <p:grpSpPr>
          <a:xfrm>
            <a:off x="2148169" y="4520981"/>
            <a:ext cx="4098085" cy="682471"/>
            <a:chOff x="1740232" y="1080742"/>
            <a:chExt cx="3364787" cy="682471"/>
          </a:xfrm>
        </p:grpSpPr>
        <p:cxnSp>
          <p:nvCxnSpPr>
            <p:cNvPr id="17" name="肘形接點 16"/>
            <p:cNvCxnSpPr/>
            <p:nvPr/>
          </p:nvCxnSpPr>
          <p:spPr>
            <a:xfrm rot="16200000" flipV="1">
              <a:off x="1665901" y="1155073"/>
              <a:ext cx="322604" cy="173942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/>
            <p:cNvSpPr txBox="1"/>
            <p:nvPr/>
          </p:nvSpPr>
          <p:spPr>
            <a:xfrm>
              <a:off x="1740232" y="1393881"/>
              <a:ext cx="3364787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點課程</a:t>
              </a:r>
              <a:r>
                <a:rPr lang="zh-TW" altLang="en-US" dirty="0" smtClean="0">
                  <a:solidFill>
                    <a:srgbClr val="0000CC"/>
                  </a:solidFill>
                </a:rPr>
                <a:t>藍色</a:t>
              </a:r>
              <a:r>
                <a:rPr lang="zh-TW" altLang="en-US" dirty="0" smtClean="0"/>
                <a:t>字會開窗連結課程大綱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8573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4" y="1938765"/>
            <a:ext cx="8260597" cy="474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713787" cy="868362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solidFill>
                  <a:schemeClr val="tx2">
                    <a:lumMod val="75000"/>
                  </a:schemeClr>
                </a:solidFill>
              </a:rPr>
              <a:t>系統登入</a:t>
            </a:r>
            <a:endParaRPr lang="zh-TW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文字方塊 4"/>
          <p:cNvSpPr txBox="1">
            <a:spLocks noChangeArrowheads="1"/>
          </p:cNvSpPr>
          <p:nvPr/>
        </p:nvSpPr>
        <p:spPr bwMode="auto">
          <a:xfrm>
            <a:off x="309424" y="923763"/>
            <a:ext cx="835412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開啟瀏覽器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連結校務資訊系統簽入。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  <a:hlinkClick r:id="rId3"/>
              </a:rPr>
              <a:t>http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  <a:hlinkClick r:id="rId3"/>
              </a:rPr>
              <a:t>://192.83.181.75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  <a:hlinkClick r:id="rId3"/>
              </a:rPr>
              <a:t>//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  <a:hlinkClick r:id="rId3"/>
              </a:rPr>
              <a:t>NTSU</a:t>
            </a:r>
            <a:r>
              <a:rPr lang="en-US" altLang="zh-TW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測試</a:t>
            </a:r>
            <a:r>
              <a:rPr lang="zh-TW" altLang="zh-TW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機</a:t>
            </a:r>
            <a:r>
              <a:rPr lang="en-US" altLang="zh-TW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4"/>
          <p:cNvSpPr txBox="1">
            <a:spLocks noChangeArrowheads="1"/>
          </p:cNvSpPr>
          <p:nvPr/>
        </p:nvSpPr>
        <p:spPr bwMode="auto">
          <a:xfrm>
            <a:off x="5810385" y="4312737"/>
            <a:ext cx="2388218" cy="132343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/>
              <a:t>1</a:t>
            </a:r>
            <a:r>
              <a:rPr lang="en-US" altLang="zh-TW" sz="2000" dirty="0" smtClean="0"/>
              <a:t>.</a:t>
            </a:r>
            <a:r>
              <a:rPr lang="zh-TW" altLang="en-US" sz="2000" dirty="0">
                <a:sym typeface="Wingdings" pitchFamily="2" charset="2"/>
              </a:rPr>
              <a:t>輸入</a:t>
            </a:r>
            <a:r>
              <a:rPr lang="en-US" altLang="zh-TW" sz="2000" dirty="0" smtClean="0">
                <a:sym typeface="Wingdings" pitchFamily="2" charset="2"/>
              </a:rPr>
              <a:t>[</a:t>
            </a:r>
            <a:r>
              <a:rPr lang="zh-TW" altLang="en-US" sz="2000" dirty="0">
                <a:sym typeface="Wingdings" pitchFamily="2" charset="2"/>
              </a:rPr>
              <a:t>帳號</a:t>
            </a:r>
            <a:r>
              <a:rPr lang="en-US" altLang="zh-TW" sz="2000" dirty="0" smtClean="0">
                <a:sym typeface="Wingdings" pitchFamily="2" charset="2"/>
              </a:rPr>
              <a:t>]/[</a:t>
            </a:r>
            <a:r>
              <a:rPr lang="zh-TW" altLang="en-US" sz="2000" dirty="0" smtClean="0">
                <a:sym typeface="Wingdings" pitchFamily="2" charset="2"/>
              </a:rPr>
              <a:t>密碼</a:t>
            </a:r>
            <a:r>
              <a:rPr lang="en-US" altLang="zh-TW" sz="2000" dirty="0">
                <a:sym typeface="Wingdings" pitchFamily="2" charset="2"/>
              </a:rPr>
              <a:t>]</a:t>
            </a:r>
          </a:p>
          <a:p>
            <a:pPr eaLnBrk="1" hangingPunct="1"/>
            <a:r>
              <a:rPr lang="en-US" altLang="zh-TW" sz="2000" dirty="0" smtClean="0">
                <a:sym typeface="Wingdings" pitchFamily="2" charset="2"/>
              </a:rPr>
              <a:t>acer/n</a:t>
            </a:r>
            <a:r>
              <a:rPr lang="en-US" altLang="zh-TW" sz="2000" dirty="0">
                <a:sym typeface="Wingdings" pitchFamily="2" charset="2"/>
              </a:rPr>
              <a:t>+</a:t>
            </a:r>
            <a:r>
              <a:rPr lang="zh-TW" altLang="en-US" sz="2000" dirty="0">
                <a:sym typeface="Wingdings" pitchFamily="2" charset="2"/>
              </a:rPr>
              <a:t>身分證字號</a:t>
            </a:r>
            <a:endParaRPr lang="en-US" altLang="zh-TW" sz="2000" dirty="0">
              <a:sym typeface="Wingdings" pitchFamily="2" charset="2"/>
            </a:endParaRPr>
          </a:p>
          <a:p>
            <a:pPr eaLnBrk="1" hangingPunct="1"/>
            <a:endParaRPr lang="en-US" altLang="zh-TW" sz="2000" dirty="0" smtClean="0">
              <a:sym typeface="Wingdings" pitchFamily="2" charset="2"/>
            </a:endParaRPr>
          </a:p>
          <a:p>
            <a:pPr eaLnBrk="1" hangingPunct="1"/>
            <a:r>
              <a:rPr lang="en-US" altLang="zh-TW" sz="2000" dirty="0" smtClean="0">
                <a:sym typeface="Wingdings" pitchFamily="2" charset="2"/>
              </a:rPr>
              <a:t>2.</a:t>
            </a:r>
            <a:r>
              <a:rPr lang="zh-TW" altLang="en-US" sz="2000" dirty="0">
                <a:sym typeface="Wingdings" pitchFamily="2" charset="2"/>
              </a:rPr>
              <a:t>按</a:t>
            </a:r>
            <a:r>
              <a:rPr lang="en-US" altLang="zh-TW" sz="2000" dirty="0">
                <a:sym typeface="Wingdings" pitchFamily="2" charset="2"/>
              </a:rPr>
              <a:t>[</a:t>
            </a:r>
            <a:r>
              <a:rPr lang="zh-TW" altLang="en-US" sz="2000" dirty="0">
                <a:sym typeface="Wingdings" pitchFamily="2" charset="2"/>
              </a:rPr>
              <a:t>登入</a:t>
            </a:r>
            <a:r>
              <a:rPr lang="en-US" altLang="zh-TW" sz="2000" dirty="0">
                <a:sym typeface="Wingdings" pitchFamily="2" charset="2"/>
              </a:rPr>
              <a:t>]</a:t>
            </a:r>
            <a:r>
              <a:rPr lang="zh-TW" altLang="en-US" sz="2000" dirty="0" smtClean="0">
                <a:sym typeface="Wingdings" pitchFamily="2" charset="2"/>
              </a:rPr>
              <a:t>鈕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07030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19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課</a:t>
            </a:r>
            <a:r>
              <a:rPr lang="zh-TW" altLang="en-US" dirty="0"/>
              <a:t>程</a:t>
            </a:r>
            <a:r>
              <a:rPr lang="zh-TW" altLang="en-US" dirty="0" smtClean="0"/>
              <a:t>評鑑</a:t>
            </a:r>
            <a:r>
              <a:rPr lang="en-US" altLang="zh-TW" dirty="0" smtClean="0"/>
              <a:t>/</a:t>
            </a:r>
            <a:r>
              <a:rPr lang="zh-TW" altLang="en-US" dirty="0" smtClean="0"/>
              <a:t>選課</a:t>
            </a:r>
            <a:r>
              <a:rPr lang="en-US" altLang="zh-TW" dirty="0" smtClean="0"/>
              <a:t>/</a:t>
            </a:r>
            <a:r>
              <a:rPr lang="zh-TW" altLang="en-US" dirty="0" smtClean="0"/>
              <a:t>獎懲操行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29566" y="264982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選課</a:t>
            </a:r>
            <a:endParaRPr lang="zh-TW" altLang="en-US" dirty="0"/>
          </a:p>
        </p:txBody>
      </p:sp>
      <p:sp>
        <p:nvSpPr>
          <p:cNvPr id="22" name="圓角矩形 41"/>
          <p:cNvSpPr/>
          <p:nvPr/>
        </p:nvSpPr>
        <p:spPr bwMode="auto">
          <a:xfrm>
            <a:off x="845478" y="3019161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TKE3130_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教師查詢選課學生清單列印</a:t>
            </a:r>
          </a:p>
        </p:txBody>
      </p:sp>
      <p:sp>
        <p:nvSpPr>
          <p:cNvPr id="72" name="圓角矩形 41"/>
          <p:cNvSpPr/>
          <p:nvPr/>
        </p:nvSpPr>
        <p:spPr bwMode="auto">
          <a:xfrm>
            <a:off x="845478" y="1420853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CET7140</a:t>
            </a: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_</a:t>
            </a: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維護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教師評鑑標準表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29566" y="104560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查詢及列印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787697" y="4180268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獎懲</a:t>
            </a:r>
            <a:r>
              <a:rPr lang="zh-TW" altLang="en-US" dirty="0" smtClean="0"/>
              <a:t>操行</a:t>
            </a:r>
            <a:r>
              <a:rPr lang="en-US" altLang="zh-TW" dirty="0"/>
              <a:t>(</a:t>
            </a:r>
            <a:r>
              <a:rPr lang="zh-TW" altLang="en-US" dirty="0"/>
              <a:t>導師</a:t>
            </a:r>
            <a:r>
              <a:rPr lang="en-US" altLang="zh-TW" dirty="0"/>
              <a:t>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18" name="圓角矩形 41"/>
          <p:cNvSpPr/>
          <p:nvPr/>
        </p:nvSpPr>
        <p:spPr bwMode="auto">
          <a:xfrm>
            <a:off x="903609" y="4549600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SRP1220_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操行成績評分作業</a:t>
            </a: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導師</a:t>
            </a: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)</a:t>
            </a:r>
            <a:endParaRPr lang="zh-TW" altLang="en-US" b="1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523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81" y="3804348"/>
            <a:ext cx="7745291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2" y="1134945"/>
            <a:ext cx="7907510" cy="242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20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/>
              <a:t>課程</a:t>
            </a:r>
            <a:r>
              <a:rPr lang="zh-TW" altLang="en-US" dirty="0" smtClean="0"/>
              <a:t>評鑑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CET7140_</a:t>
            </a:r>
            <a:r>
              <a:rPr lang="zh-TW" altLang="en-US" dirty="0"/>
              <a:t>維護教師評鑑標準表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3872036" y="1992065"/>
            <a:ext cx="1974972" cy="1085882"/>
            <a:chOff x="3068040" y="976071"/>
            <a:chExt cx="1593473" cy="1085882"/>
          </a:xfrm>
        </p:grpSpPr>
        <p:cxnSp>
          <p:nvCxnSpPr>
            <p:cNvPr id="19" name="肘形接點 18"/>
            <p:cNvCxnSpPr/>
            <p:nvPr/>
          </p:nvCxnSpPr>
          <p:spPr>
            <a:xfrm rot="5400000" flipH="1" flipV="1">
              <a:off x="3833500" y="970373"/>
              <a:ext cx="443568" cy="454964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3068040" y="1415622"/>
              <a:ext cx="1593473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輸入學年期起訖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61" y="173779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686" y="112911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1" y="335494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群組 14"/>
          <p:cNvGrpSpPr/>
          <p:nvPr/>
        </p:nvGrpSpPr>
        <p:grpSpPr>
          <a:xfrm>
            <a:off x="1143615" y="3531228"/>
            <a:ext cx="3454201" cy="682471"/>
            <a:chOff x="1740231" y="1080742"/>
            <a:chExt cx="3364787" cy="682471"/>
          </a:xfrm>
        </p:grpSpPr>
        <p:cxnSp>
          <p:nvCxnSpPr>
            <p:cNvPr id="17" name="肘形接點 16"/>
            <p:cNvCxnSpPr/>
            <p:nvPr/>
          </p:nvCxnSpPr>
          <p:spPr>
            <a:xfrm rot="16200000" flipV="1">
              <a:off x="1665901" y="1155073"/>
              <a:ext cx="322604" cy="173942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/>
            <p:cNvSpPr txBox="1"/>
            <p:nvPr/>
          </p:nvSpPr>
          <p:spPr>
            <a:xfrm>
              <a:off x="1740231" y="1393881"/>
              <a:ext cx="3364787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點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詳</a:t>
              </a:r>
              <a:r>
                <a:rPr lang="zh-TW" altLang="en-US" dirty="0" smtClean="0"/>
                <a:t>可連結明細查詢評量內容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23411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67" y="3781493"/>
            <a:ext cx="7747896" cy="245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05" y="1159638"/>
            <a:ext cx="8065116" cy="246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21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選課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TKE3130_</a:t>
            </a:r>
            <a:r>
              <a:rPr lang="zh-TW" altLang="en-US" dirty="0"/>
              <a:t>教師查詢選課學生清單列印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5975797" y="1980113"/>
            <a:ext cx="1790164" cy="1079475"/>
            <a:chOff x="1439978" y="950312"/>
            <a:chExt cx="3771675" cy="1079475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1747319" y="832920"/>
              <a:ext cx="443569" cy="678353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1439978" y="1383456"/>
              <a:ext cx="3771675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輸入查詢學期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89" y="168710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747" y="121319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371" y="240417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群組 14"/>
          <p:cNvGrpSpPr/>
          <p:nvPr/>
        </p:nvGrpSpPr>
        <p:grpSpPr>
          <a:xfrm>
            <a:off x="3242813" y="3085263"/>
            <a:ext cx="3454201" cy="1019397"/>
            <a:chOff x="1740231" y="1080742"/>
            <a:chExt cx="3364787" cy="855649"/>
          </a:xfrm>
        </p:grpSpPr>
        <p:cxnSp>
          <p:nvCxnSpPr>
            <p:cNvPr id="17" name="肘形接點 16"/>
            <p:cNvCxnSpPr/>
            <p:nvPr/>
          </p:nvCxnSpPr>
          <p:spPr>
            <a:xfrm rot="16200000" flipV="1">
              <a:off x="1665901" y="1155073"/>
              <a:ext cx="322604" cy="173942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/>
            <p:cNvSpPr txBox="1"/>
            <p:nvPr/>
          </p:nvSpPr>
          <p:spPr>
            <a:xfrm>
              <a:off x="1740231" y="1393881"/>
              <a:ext cx="3364787" cy="5425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可勾選後按各式清單</a:t>
              </a:r>
              <a:endParaRPr lang="en-US" altLang="zh-TW" dirty="0" smtClean="0"/>
            </a:p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點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詳</a:t>
              </a:r>
              <a:r>
                <a:rPr lang="zh-TW" altLang="en-US" dirty="0" smtClean="0"/>
                <a:t>可進入查詢選課學生</a:t>
              </a:r>
              <a:endParaRPr lang="zh-TW" altLang="en-US" dirty="0"/>
            </a:p>
          </p:txBody>
        </p:sp>
      </p:grpSp>
      <p:sp>
        <p:nvSpPr>
          <p:cNvPr id="21" name="矩形 20"/>
          <p:cNvSpPr/>
          <p:nvPr/>
        </p:nvSpPr>
        <p:spPr>
          <a:xfrm>
            <a:off x="1725888" y="2736422"/>
            <a:ext cx="3862352" cy="373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77" y="33059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794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2" y="1255959"/>
            <a:ext cx="8165087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22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獎懲操行</a:t>
            </a:r>
            <a:r>
              <a:rPr lang="en-US" altLang="zh-TW" dirty="0"/>
              <a:t>(</a:t>
            </a:r>
            <a:r>
              <a:rPr lang="zh-TW" altLang="en-US" dirty="0"/>
              <a:t>導師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SRP1220_</a:t>
            </a:r>
            <a:r>
              <a:rPr lang="zh-TW" altLang="en-US" dirty="0"/>
              <a:t>操行成績評分作業</a:t>
            </a:r>
            <a:r>
              <a:rPr lang="en-US" altLang="zh-TW" dirty="0"/>
              <a:t>(</a:t>
            </a:r>
            <a:r>
              <a:rPr lang="zh-TW" altLang="en-US" dirty="0"/>
              <a:t>導師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pSp>
        <p:nvGrpSpPr>
          <p:cNvPr id="25" name="群組 24"/>
          <p:cNvGrpSpPr/>
          <p:nvPr/>
        </p:nvGrpSpPr>
        <p:grpSpPr>
          <a:xfrm>
            <a:off x="3412900" y="3627203"/>
            <a:ext cx="4113353" cy="1663285"/>
            <a:chOff x="1631398" y="807546"/>
            <a:chExt cx="3715928" cy="1663285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1567419" y="871526"/>
              <a:ext cx="738736" cy="610775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1631398" y="1547501"/>
              <a:ext cx="3715928" cy="9233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勾選學生</a:t>
              </a:r>
              <a:endParaRPr lang="en-US" altLang="zh-TW" dirty="0" smtClean="0"/>
            </a:p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下拉選加減分收後</a:t>
              </a:r>
              <a:r>
                <a:rPr lang="en-US" altLang="zh-TW" dirty="0" smtClean="0"/>
                <a:t>,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確認操行成績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453" y="135764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2" y="421475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4230" y="5290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01" y="304156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028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23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6203" y="2692378"/>
            <a:ext cx="8229600" cy="889144"/>
          </a:xfrm>
        </p:spPr>
        <p:txBody>
          <a:bodyPr/>
          <a:lstStyle/>
          <a:p>
            <a:pPr algn="ctr"/>
            <a:r>
              <a:rPr lang="zh-TW" altLang="en-US" dirty="0" smtClean="0"/>
              <a:t>實機操作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2427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9028"/>
            <a:ext cx="8229600" cy="677862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b="0" dirty="0">
                <a:solidFill>
                  <a:schemeClr val="bg1"/>
                </a:solidFill>
                <a:effectLst/>
              </a:rPr>
              <a:t>感謝聆聽，敬請指教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/>
              <a:t>24</a:t>
            </a:fld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5753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2" y="1538923"/>
            <a:ext cx="8787532" cy="382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7" name="標題 1"/>
          <p:cNvSpPr>
            <a:spLocks noGrp="1"/>
          </p:cNvSpPr>
          <p:nvPr>
            <p:ph type="title" idx="4294967295"/>
          </p:nvPr>
        </p:nvSpPr>
        <p:spPr>
          <a:xfrm>
            <a:off x="176358" y="148389"/>
            <a:ext cx="8713787" cy="868362"/>
          </a:xfrm>
        </p:spPr>
        <p:txBody>
          <a:bodyPr/>
          <a:lstStyle/>
          <a:p>
            <a:r>
              <a:rPr lang="zh-TW" altLang="en-US" sz="4000" b="1" dirty="0" smtClean="0"/>
              <a:t>進入</a:t>
            </a:r>
            <a:r>
              <a:rPr lang="en-US" altLang="zh-TW" sz="4000" b="1" dirty="0" smtClean="0"/>
              <a:t>『</a:t>
            </a:r>
            <a:r>
              <a:rPr lang="zh-TW" altLang="en-US" sz="4000" b="1" dirty="0" smtClean="0"/>
              <a:t>教務系統</a:t>
            </a:r>
            <a:r>
              <a:rPr lang="en-US" altLang="zh-TW" sz="4000" b="1" dirty="0" smtClean="0"/>
              <a:t>』</a:t>
            </a:r>
            <a:endParaRPr lang="zh-TW" altLang="en-US" sz="4000" b="1" dirty="0" smtClean="0"/>
          </a:p>
        </p:txBody>
      </p:sp>
      <p:sp>
        <p:nvSpPr>
          <p:cNvPr id="9" name="文字方塊 4"/>
          <p:cNvSpPr txBox="1">
            <a:spLocks noChangeArrowheads="1"/>
          </p:cNvSpPr>
          <p:nvPr/>
        </p:nvSpPr>
        <p:spPr bwMode="auto">
          <a:xfrm>
            <a:off x="464404" y="921049"/>
            <a:ext cx="832312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點選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[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教務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系統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]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圓角矩形圖說文字 9"/>
          <p:cNvSpPr>
            <a:spLocks noChangeArrowheads="1"/>
          </p:cNvSpPr>
          <p:nvPr/>
        </p:nvSpPr>
        <p:spPr bwMode="auto">
          <a:xfrm>
            <a:off x="232202" y="2758159"/>
            <a:ext cx="1295400" cy="215900"/>
          </a:xfrm>
          <a:prstGeom prst="wedgeRoundRectCallout">
            <a:avLst>
              <a:gd name="adj1" fmla="val -49389"/>
              <a:gd name="adj2" fmla="val 28676"/>
              <a:gd name="adj3" fmla="val 16667"/>
            </a:avLst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zh-TW" altLang="en-US" b="1" dirty="0">
              <a:solidFill>
                <a:srgbClr val="0070C0"/>
              </a:solidFill>
              <a:latin typeface="+mn-lt"/>
              <a:ea typeface="+mn-ea"/>
            </a:endParaRPr>
          </a:p>
        </p:txBody>
      </p:sp>
      <p:sp>
        <p:nvSpPr>
          <p:cNvPr id="3" name="弧形箭號 (左彎) 2"/>
          <p:cNvSpPr/>
          <p:nvPr/>
        </p:nvSpPr>
        <p:spPr>
          <a:xfrm>
            <a:off x="1658320" y="1440158"/>
            <a:ext cx="1422540" cy="1721495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54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14" y="991892"/>
            <a:ext cx="8602105" cy="55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7" name="標題 1"/>
          <p:cNvSpPr>
            <a:spLocks noGrp="1"/>
          </p:cNvSpPr>
          <p:nvPr>
            <p:ph type="title" idx="4294967295"/>
          </p:nvPr>
        </p:nvSpPr>
        <p:spPr>
          <a:xfrm>
            <a:off x="176358" y="148389"/>
            <a:ext cx="8713787" cy="868362"/>
          </a:xfrm>
        </p:spPr>
        <p:txBody>
          <a:bodyPr/>
          <a:lstStyle/>
          <a:p>
            <a:r>
              <a:rPr lang="zh-TW" altLang="en-US" sz="4000" b="1" dirty="0"/>
              <a:t>作業畫面介紹</a:t>
            </a:r>
            <a:endParaRPr lang="zh-TW" altLang="en-US" sz="4000" b="1" dirty="0" smtClean="0"/>
          </a:p>
        </p:txBody>
      </p:sp>
      <p:sp>
        <p:nvSpPr>
          <p:cNvPr id="11" name="矩形 10"/>
          <p:cNvSpPr/>
          <p:nvPr/>
        </p:nvSpPr>
        <p:spPr bwMode="auto">
          <a:xfrm>
            <a:off x="324915" y="1954381"/>
            <a:ext cx="431800" cy="4578749"/>
          </a:xfrm>
          <a:prstGeom prst="rect">
            <a:avLst/>
          </a:prstGeom>
          <a:noFill/>
          <a:ln w="38100" cmpd="sng">
            <a:solidFill>
              <a:srgbClr val="FF0000">
                <a:alpha val="94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" name="矩形圖說文字 11"/>
          <p:cNvSpPr/>
          <p:nvPr/>
        </p:nvSpPr>
        <p:spPr bwMode="auto">
          <a:xfrm>
            <a:off x="1432039" y="5576137"/>
            <a:ext cx="2071687" cy="792162"/>
          </a:xfrm>
          <a:prstGeom prst="wedgeRectCallout">
            <a:avLst>
              <a:gd name="adj1" fmla="val -96174"/>
              <a:gd name="adj2" fmla="val -106642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2.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點選</a:t>
            </a: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"+"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可開啟該大項的作業清單</a:t>
            </a:r>
            <a:endParaRPr lang="en-US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" name="矩形圖說文字 13"/>
          <p:cNvSpPr/>
          <p:nvPr/>
        </p:nvSpPr>
        <p:spPr bwMode="auto">
          <a:xfrm>
            <a:off x="5714663" y="1672025"/>
            <a:ext cx="2895600" cy="564713"/>
          </a:xfrm>
          <a:prstGeom prst="wedgeRectCallout">
            <a:avLst>
              <a:gd name="adj1" fmla="val 24829"/>
              <a:gd name="adj2" fmla="val -8260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1.</a:t>
            </a: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顯示身分別</a:t>
            </a: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/</a:t>
            </a: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姓名資訊</a:t>
            </a:r>
            <a:endParaRPr lang="en-US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矩形圖說文字 14"/>
          <p:cNvSpPr/>
          <p:nvPr/>
        </p:nvSpPr>
        <p:spPr bwMode="auto">
          <a:xfrm>
            <a:off x="1590124" y="1840657"/>
            <a:ext cx="2441575" cy="792162"/>
          </a:xfrm>
          <a:prstGeom prst="wedgeRectCallout">
            <a:avLst>
              <a:gd name="adj1" fmla="val -59784"/>
              <a:gd name="adj2" fmla="val 78774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3.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點選作業名稱</a:t>
            </a: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右邊畫面將顯示作業畫面</a:t>
            </a:r>
            <a:endParaRPr lang="en-US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矩形圖說文字 15"/>
          <p:cNvSpPr/>
          <p:nvPr/>
        </p:nvSpPr>
        <p:spPr bwMode="auto">
          <a:xfrm>
            <a:off x="5488028" y="4404292"/>
            <a:ext cx="3122235" cy="790575"/>
          </a:xfrm>
          <a:prstGeom prst="wedgeRectCallout">
            <a:avLst>
              <a:gd name="adj1" fmla="val -17367"/>
              <a:gd name="adj2" fmla="val -85289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6.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查詢</a:t>
            </a: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編輯的必填欄位名稱都會有</a:t>
            </a:r>
            <a:r>
              <a:rPr lang="zh-TW" altLang="en-US" b="1" dirty="0">
                <a:solidFill>
                  <a:srgbClr val="FF0000"/>
                </a:solidFill>
                <a:latin typeface="Arial" pitchFamily="34" charset="0"/>
              </a:rPr>
              <a:t>＊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標示</a:t>
            </a:r>
            <a:endParaRPr lang="en-US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矩形圖說文字 16"/>
          <p:cNvSpPr/>
          <p:nvPr/>
        </p:nvSpPr>
        <p:spPr bwMode="auto">
          <a:xfrm>
            <a:off x="1921333" y="3612129"/>
            <a:ext cx="2441575" cy="792163"/>
          </a:xfrm>
          <a:prstGeom prst="wedgeRectCallout">
            <a:avLst>
              <a:gd name="adj1" fmla="val -55886"/>
              <a:gd name="adj2" fmla="val 75196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4.</a:t>
            </a: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點選後左邊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功能選單可先隱藏</a:t>
            </a:r>
            <a:endParaRPr lang="en-US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32039" y="4404292"/>
            <a:ext cx="316170" cy="5681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2773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4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r>
              <a:rPr lang="en-US" altLang="zh-TW" dirty="0" smtClean="0"/>
              <a:t>/</a:t>
            </a:r>
            <a:r>
              <a:rPr lang="zh-TW" altLang="en-US" dirty="0" smtClean="0"/>
              <a:t>成績</a:t>
            </a:r>
            <a:r>
              <a:rPr lang="en-US" altLang="zh-TW" dirty="0" smtClean="0"/>
              <a:t>(</a:t>
            </a:r>
            <a:r>
              <a:rPr lang="zh-TW" altLang="en-US" dirty="0" smtClean="0"/>
              <a:t>含預警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47095" y="17428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預警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805272" y="2130532"/>
            <a:ext cx="5149727" cy="720725"/>
            <a:chOff x="928049" y="2443163"/>
            <a:chExt cx="5149727" cy="720725"/>
          </a:xfrm>
        </p:grpSpPr>
        <p:sp>
          <p:nvSpPr>
            <p:cNvPr id="21" name="圓角矩形 41"/>
            <p:cNvSpPr/>
            <p:nvPr/>
          </p:nvSpPr>
          <p:spPr bwMode="auto">
            <a:xfrm>
              <a:off x="3764789" y="2443163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GRD3060</a:t>
              </a: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_</a:t>
              </a:r>
            </a:p>
            <a:p>
              <a:pPr algn="ctr">
                <a:defRPr/>
              </a:pP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查詢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當學期成績預警</a:t>
              </a:r>
            </a:p>
          </p:txBody>
        </p:sp>
        <p:sp>
          <p:nvSpPr>
            <p:cNvPr id="22" name="圓角矩形 41"/>
            <p:cNvSpPr/>
            <p:nvPr/>
          </p:nvSpPr>
          <p:spPr bwMode="auto">
            <a:xfrm>
              <a:off x="928049" y="2443163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GRD2030</a:t>
              </a: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_</a:t>
              </a:r>
              <a:b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</a:b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輸入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成績預警</a:t>
              </a:r>
            </a:p>
          </p:txBody>
        </p:sp>
        <p:sp>
          <p:nvSpPr>
            <p:cNvPr id="27" name="向右箭號 26"/>
            <p:cNvSpPr/>
            <p:nvPr/>
          </p:nvSpPr>
          <p:spPr bwMode="auto">
            <a:xfrm>
              <a:off x="3289292" y="2681724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71" name="矩形 70"/>
          <p:cNvSpPr/>
          <p:nvPr/>
        </p:nvSpPr>
        <p:spPr>
          <a:xfrm>
            <a:off x="5308668" y="285125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學生</a:t>
            </a:r>
            <a:endParaRPr lang="zh-TW" altLang="en-US" dirty="0"/>
          </a:p>
        </p:txBody>
      </p:sp>
      <p:sp>
        <p:nvSpPr>
          <p:cNvPr id="57" name="圓角矩形 41"/>
          <p:cNvSpPr/>
          <p:nvPr/>
        </p:nvSpPr>
        <p:spPr bwMode="auto">
          <a:xfrm>
            <a:off x="802257" y="3404986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GRD2010</a:t>
            </a: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_</a:t>
            </a: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輸入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各項成績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2" name="圓角矩形 41"/>
          <p:cNvSpPr/>
          <p:nvPr/>
        </p:nvSpPr>
        <p:spPr bwMode="auto">
          <a:xfrm>
            <a:off x="3166515" y="3404986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GRD8010_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維護專案延後繳交成績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2" name="圓角矩形 41"/>
          <p:cNvSpPr/>
          <p:nvPr/>
        </p:nvSpPr>
        <p:spPr bwMode="auto">
          <a:xfrm>
            <a:off x="832847" y="4907281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GRD2180_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輸入專案彈修國訓成績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3" name="圓角矩形 41"/>
          <p:cNvSpPr/>
          <p:nvPr/>
        </p:nvSpPr>
        <p:spPr bwMode="auto">
          <a:xfrm>
            <a:off x="808515" y="4141402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GRD2040</a:t>
            </a: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_</a:t>
            </a: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輸入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學期總成績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5" name="圓角矩形 41"/>
          <p:cNvSpPr/>
          <p:nvPr/>
        </p:nvSpPr>
        <p:spPr bwMode="auto">
          <a:xfrm>
            <a:off x="3166515" y="4141402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GRD7010</a:t>
            </a: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_</a:t>
            </a: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列印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點名記分單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圓角矩形 41"/>
          <p:cNvSpPr/>
          <p:nvPr/>
        </p:nvSpPr>
        <p:spPr bwMode="auto">
          <a:xfrm>
            <a:off x="2375825" y="888297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ENR3060_</a:t>
            </a:r>
          </a:p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查詢學生資料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47095" y="87932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維護學生資料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導師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802257" y="303734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成績輸入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3072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1" y="1327092"/>
            <a:ext cx="7827226" cy="466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5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r>
              <a:rPr lang="en-US" altLang="zh-TW" dirty="0" smtClean="0"/>
              <a:t>(</a:t>
            </a:r>
            <a:r>
              <a:rPr lang="zh-TW" altLang="en-US" dirty="0" smtClean="0"/>
              <a:t>導師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957760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ENR3060</a:t>
            </a:r>
            <a:r>
              <a:rPr lang="en-US" altLang="zh-TW" dirty="0"/>
              <a:t>_</a:t>
            </a:r>
            <a:r>
              <a:rPr lang="zh-TW" altLang="en-US" dirty="0"/>
              <a:t>查詢學生資料 </a:t>
            </a:r>
          </a:p>
        </p:txBody>
      </p:sp>
      <p:grpSp>
        <p:nvGrpSpPr>
          <p:cNvPr id="28" name="群組 27"/>
          <p:cNvGrpSpPr/>
          <p:nvPr/>
        </p:nvGrpSpPr>
        <p:grpSpPr>
          <a:xfrm>
            <a:off x="3843931" y="4776589"/>
            <a:ext cx="2796690" cy="1343936"/>
            <a:chOff x="2607873" y="3339530"/>
            <a:chExt cx="1398991" cy="1583832"/>
          </a:xfrm>
        </p:grpSpPr>
        <p:cxnSp>
          <p:nvCxnSpPr>
            <p:cNvPr id="29" name="肘形接點 28"/>
            <p:cNvCxnSpPr/>
            <p:nvPr/>
          </p:nvCxnSpPr>
          <p:spPr>
            <a:xfrm rot="16200000" flipV="1">
              <a:off x="2820117" y="3363141"/>
              <a:ext cx="510862" cy="463640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2607873" y="3835215"/>
              <a:ext cx="1398991" cy="10881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輸入查詢條件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點詳進入查看學生資料</a:t>
              </a:r>
              <a:endParaRPr lang="zh-TW" altLang="en-US" dirty="0"/>
            </a:p>
          </p:txBody>
        </p:sp>
      </p:grpSp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62" y="373719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225" y="132709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65" y="571933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330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" y="1509713"/>
            <a:ext cx="7971904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6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r>
              <a:rPr lang="en-US" altLang="zh-TW" dirty="0"/>
              <a:t>(</a:t>
            </a:r>
            <a:r>
              <a:rPr lang="zh-TW" altLang="en-US" dirty="0"/>
              <a:t>導師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957760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ENR3060</a:t>
            </a:r>
            <a:r>
              <a:rPr lang="en-US" altLang="zh-TW" dirty="0"/>
              <a:t>_</a:t>
            </a:r>
            <a:r>
              <a:rPr lang="zh-TW" altLang="en-US" dirty="0"/>
              <a:t>查詢學生資料 </a:t>
            </a:r>
          </a:p>
        </p:txBody>
      </p:sp>
      <p:sp>
        <p:nvSpPr>
          <p:cNvPr id="4" name="矩形 3"/>
          <p:cNvSpPr/>
          <p:nvPr/>
        </p:nvSpPr>
        <p:spPr>
          <a:xfrm>
            <a:off x="644063" y="1764406"/>
            <a:ext cx="3862352" cy="373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5" name="群組 24"/>
          <p:cNvGrpSpPr/>
          <p:nvPr/>
        </p:nvGrpSpPr>
        <p:grpSpPr>
          <a:xfrm>
            <a:off x="2820473" y="2137893"/>
            <a:ext cx="3412902" cy="668321"/>
            <a:chOff x="2820473" y="2137893"/>
            <a:chExt cx="2614412" cy="1157193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3183228" y="2161504"/>
              <a:ext cx="510862" cy="463640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820473" y="2648755"/>
              <a:ext cx="2614412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分別點選不同頁籤查學生資訊</a:t>
              </a:r>
              <a:endParaRPr lang="zh-TW" altLang="en-US" dirty="0"/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679" y="183309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276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5" y="1204413"/>
            <a:ext cx="7997661" cy="357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7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成績預警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GRD2030_</a:t>
            </a:r>
            <a:r>
              <a:rPr lang="zh-TW" altLang="en-US" dirty="0"/>
              <a:t>輸入成績預警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1468192" y="4484073"/>
            <a:ext cx="6903075" cy="1890084"/>
            <a:chOff x="231881" y="2691219"/>
            <a:chExt cx="6903075" cy="1890084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3523190" y="2814958"/>
              <a:ext cx="412756" cy="16527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31881" y="3103975"/>
              <a:ext cx="6903075" cy="14773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點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編</a:t>
              </a:r>
              <a:r>
                <a:rPr lang="zh-TW" altLang="en-US" dirty="0" smtClean="0"/>
                <a:t>選擇課程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針對要預警學生勾選</a:t>
              </a:r>
              <a:endParaRPr lang="en-US" altLang="zh-TW" dirty="0" smtClean="0"/>
            </a:p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下拉預警原因</a:t>
              </a:r>
              <a:r>
                <a:rPr lang="en-US" altLang="zh-TW" dirty="0" smtClean="0"/>
                <a:t>/</a:t>
              </a:r>
              <a:r>
                <a:rPr lang="zh-TW" altLang="en-US" dirty="0" smtClean="0"/>
                <a:t>及輔導建議</a:t>
              </a:r>
              <a:endParaRPr lang="en-US" altLang="zh-TW" dirty="0" smtClean="0"/>
            </a:p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</a:t>
              </a:r>
              <a:r>
                <a:rPr lang="en-US" altLang="zh-TW" dirty="0" smtClean="0"/>
                <a:t>(</a:t>
              </a:r>
              <a:r>
                <a:rPr lang="zh-TW" altLang="en-US" dirty="0" smtClean="0"/>
                <a:t>若輔導建議為申請補助教助理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畫面會多出</a:t>
              </a:r>
              <a:r>
                <a:rPr lang="zh-TW" altLang="en-US" b="1" dirty="0" smtClean="0"/>
                <a:t>列印申請表</a:t>
              </a:r>
              <a:r>
                <a:rPr lang="en-US" altLang="zh-TW" dirty="0" smtClean="0"/>
                <a:t>)</a:t>
              </a:r>
            </a:p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勾選後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存檔鈕</a:t>
              </a:r>
              <a:r>
                <a:rPr lang="en-US" altLang="zh-TW" dirty="0" smtClean="0"/>
                <a:t>(</a:t>
              </a:r>
              <a:r>
                <a:rPr lang="zh-TW" altLang="en-US" dirty="0" smtClean="0"/>
                <a:t>整班</a:t>
              </a:r>
              <a:r>
                <a:rPr lang="zh-TW" altLang="en-US" dirty="0"/>
                <a:t>學生無須</a:t>
              </a:r>
              <a:r>
                <a:rPr lang="zh-TW" altLang="en-US" dirty="0" smtClean="0"/>
                <a:t>預警可用此功能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62" y="366010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5" y="424706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853" y="431253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63" y="299576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485" y="365885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857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4" y="1211901"/>
            <a:ext cx="7997662" cy="439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8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成績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GRD2010_</a:t>
            </a:r>
            <a:r>
              <a:rPr lang="zh-TW" altLang="en-US" dirty="0"/>
              <a:t>輸入各項</a:t>
            </a:r>
            <a:r>
              <a:rPr lang="zh-TW" altLang="en-US" dirty="0" smtClean="0"/>
              <a:t>成績</a:t>
            </a:r>
            <a:endParaRPr lang="zh-TW" altLang="en-US" dirty="0"/>
          </a:p>
        </p:txBody>
      </p:sp>
      <p:grpSp>
        <p:nvGrpSpPr>
          <p:cNvPr id="25" name="群組 24"/>
          <p:cNvGrpSpPr/>
          <p:nvPr/>
        </p:nvGrpSpPr>
        <p:grpSpPr>
          <a:xfrm>
            <a:off x="6113376" y="4697687"/>
            <a:ext cx="1762055" cy="1216845"/>
            <a:chOff x="-2628356" y="2740887"/>
            <a:chExt cx="9460460" cy="1216845"/>
          </a:xfrm>
        </p:grpSpPr>
        <p:cxnSp>
          <p:nvCxnSpPr>
            <p:cNvPr id="19" name="肘形接點 18"/>
            <p:cNvCxnSpPr>
              <a:stCxn id="20" idx="0"/>
            </p:cNvCxnSpPr>
            <p:nvPr/>
          </p:nvCxnSpPr>
          <p:spPr>
            <a:xfrm rot="5400000" flipH="1" flipV="1">
              <a:off x="2471282" y="2371481"/>
              <a:ext cx="570514" cy="130932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-2628356" y="3311401"/>
              <a:ext cx="9460460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個別輸入成績</a:t>
              </a:r>
              <a:endParaRPr lang="en-US" altLang="zh-TW" dirty="0" smtClean="0"/>
            </a:p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62" y="391768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4" y="510425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31" y="459258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803" y="340710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52" y="91960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63" y="91960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群組 17"/>
          <p:cNvGrpSpPr/>
          <p:nvPr/>
        </p:nvGrpSpPr>
        <p:grpSpPr>
          <a:xfrm>
            <a:off x="491663" y="5020569"/>
            <a:ext cx="3011391" cy="1294096"/>
            <a:chOff x="673477" y="2616552"/>
            <a:chExt cx="3610204" cy="1294096"/>
          </a:xfrm>
        </p:grpSpPr>
        <p:cxnSp>
          <p:nvCxnSpPr>
            <p:cNvPr id="21" name="肘形接點 20"/>
            <p:cNvCxnSpPr/>
            <p:nvPr/>
          </p:nvCxnSpPr>
          <p:spPr>
            <a:xfrm rot="16200000" flipV="1">
              <a:off x="838444" y="2618310"/>
              <a:ext cx="370765" cy="36725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673477" y="2987318"/>
              <a:ext cx="3610204" cy="9233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選擇課程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針對要輸入成績項目點</a:t>
              </a:r>
              <a:r>
                <a:rPr lang="zh-TW" altLang="en-US" b="1" u="sng" dirty="0">
                  <a:solidFill>
                    <a:srgbClr val="0000CC"/>
                  </a:solidFill>
                </a:rPr>
                <a:t>編</a:t>
              </a:r>
              <a:r>
                <a:rPr lang="en-US" altLang="zh-TW" dirty="0" smtClean="0"/>
                <a:t>, </a:t>
              </a:r>
            </a:p>
            <a:p>
              <a:r>
                <a:rPr lang="zh-TW" altLang="en-US" dirty="0" smtClean="0"/>
                <a:t>右方視窗會帶出學生清單</a:t>
              </a:r>
              <a:endParaRPr lang="en-US" altLang="zh-TW" dirty="0" smtClean="0"/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5048519" y="1562273"/>
            <a:ext cx="3515932" cy="2072569"/>
            <a:chOff x="707959" y="2740887"/>
            <a:chExt cx="3610204" cy="3715494"/>
          </a:xfrm>
        </p:grpSpPr>
        <p:cxnSp>
          <p:nvCxnSpPr>
            <p:cNvPr id="28" name="肘形接點 27"/>
            <p:cNvCxnSpPr/>
            <p:nvPr/>
          </p:nvCxnSpPr>
          <p:spPr>
            <a:xfrm rot="5400000" flipH="1" flipV="1">
              <a:off x="2928781" y="2882049"/>
              <a:ext cx="623584" cy="341260"/>
            </a:xfrm>
            <a:prstGeom prst="bentConnector3">
              <a:avLst>
                <a:gd name="adj1" fmla="val 4999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字方塊 28"/>
            <p:cNvSpPr txBox="1"/>
            <p:nvPr/>
          </p:nvSpPr>
          <p:spPr>
            <a:xfrm>
              <a:off x="707959" y="3311401"/>
              <a:ext cx="3610204" cy="31449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 也</a:t>
              </a:r>
              <a:r>
                <a:rPr lang="zh-TW" altLang="en-US" dirty="0"/>
                <a:t>可利用</a:t>
              </a:r>
              <a:r>
                <a:rPr lang="zh-TW" altLang="en-US" dirty="0" smtClean="0"/>
                <a:t>上方</a:t>
              </a:r>
              <a:r>
                <a:rPr lang="zh-TW" altLang="en-US" b="1" dirty="0" smtClean="0"/>
                <a:t>匯出</a:t>
              </a:r>
              <a:r>
                <a:rPr lang="zh-TW" altLang="en-US" b="1" dirty="0"/>
                <a:t>修課</a:t>
              </a:r>
              <a:r>
                <a:rPr lang="zh-TW" altLang="en-US" b="1" dirty="0" smtClean="0"/>
                <a:t>名單</a:t>
              </a:r>
              <a:r>
                <a:rPr lang="zh-TW" altLang="en-US" dirty="0" smtClean="0"/>
                <a:t>後在</a:t>
              </a:r>
              <a:r>
                <a:rPr lang="en-US" altLang="zh-TW" dirty="0" smtClean="0"/>
                <a:t>Excel</a:t>
              </a:r>
              <a:r>
                <a:rPr lang="zh-TW" altLang="en-US" dirty="0" smtClean="0"/>
                <a:t>編輯存檔後</a:t>
              </a:r>
              <a:r>
                <a:rPr lang="en-US" altLang="zh-TW" dirty="0"/>
                <a:t>, </a:t>
              </a:r>
              <a:r>
                <a:rPr lang="zh-TW" altLang="en-US" dirty="0"/>
                <a:t>再</a:t>
              </a:r>
              <a:r>
                <a:rPr lang="zh-TW" altLang="en-US" dirty="0" smtClean="0"/>
                <a:t>利用</a:t>
              </a:r>
              <a:r>
                <a:rPr lang="zh-TW" altLang="en-US" b="1" dirty="0" smtClean="0"/>
                <a:t>匯入成績</a:t>
              </a:r>
              <a:r>
                <a:rPr lang="zh-TW" altLang="en-US" dirty="0" smtClean="0"/>
                <a:t>匯入後</a:t>
              </a:r>
              <a:r>
                <a:rPr lang="zh-TW" altLang="en-US" b="1" dirty="0" smtClean="0"/>
                <a:t>存檔</a:t>
              </a:r>
              <a:r>
                <a:rPr lang="en-US" altLang="zh-TW" dirty="0" smtClean="0"/>
                <a:t>)</a:t>
              </a:r>
            </a:p>
            <a:p>
              <a:r>
                <a:rPr lang="en-US" altLang="zh-TW" dirty="0" smtClean="0"/>
                <a:t>6.</a:t>
              </a:r>
              <a:r>
                <a:rPr lang="zh-TW" altLang="en-US" dirty="0" smtClean="0"/>
                <a:t>可連結</a:t>
              </a:r>
              <a:r>
                <a:rPr lang="zh-TW" altLang="en-US" b="1" dirty="0" smtClean="0"/>
                <a:t>列印點名記分單</a:t>
              </a:r>
              <a:endParaRPr lang="en-US" altLang="zh-TW" b="1" dirty="0" smtClean="0"/>
            </a:p>
            <a:p>
              <a:r>
                <a:rPr lang="en-US" altLang="zh-TW" dirty="0" smtClean="0"/>
                <a:t>7.</a:t>
              </a:r>
              <a:r>
                <a:rPr lang="zh-TW" altLang="en-US" dirty="0" smtClean="0"/>
                <a:t>所有成績都輸入完後可按</a:t>
              </a:r>
              <a:r>
                <a:rPr lang="zh-TW" altLang="en-US" b="1" dirty="0" smtClean="0"/>
                <a:t>匯出全部平時成績</a:t>
              </a:r>
              <a:r>
                <a:rPr lang="zh-TW" altLang="en-US" dirty="0" smtClean="0"/>
                <a:t>將資料匯出</a:t>
              </a:r>
              <a:endParaRPr lang="en-US" altLang="zh-TW" dirty="0" smtClean="0"/>
            </a:p>
          </p:txBody>
        </p:sp>
      </p:grp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634" y="91960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251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中特圓">
      <a:majorFont>
        <a:latin typeface="Calibri"/>
        <a:ea typeface="超研澤中特圓"/>
        <a:cs typeface=""/>
      </a:majorFont>
      <a:minorFont>
        <a:latin typeface="Calibri"/>
        <a:ea typeface="超研澤中特圓"/>
        <a:cs typeface="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32244</TotalTime>
  <Words>1100</Words>
  <Application>Microsoft Office PowerPoint</Application>
  <PresentationFormat>如螢幕大小 (4:3)</PresentationFormat>
  <Paragraphs>203</Paragraphs>
  <Slides>25</Slides>
  <Notes>21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暗香撲面</vt:lpstr>
      <vt:lpstr>PowerPoint 簡報</vt:lpstr>
      <vt:lpstr>系統登入</vt:lpstr>
      <vt:lpstr>進入『教務系統』</vt:lpstr>
      <vt:lpstr>作業畫面介紹</vt:lpstr>
      <vt:lpstr>學籍/成績(含預警)</vt:lpstr>
      <vt:lpstr>學籍(導師)</vt:lpstr>
      <vt:lpstr>學籍(導師)</vt:lpstr>
      <vt:lpstr>成績預警</vt:lpstr>
      <vt:lpstr>成績</vt:lpstr>
      <vt:lpstr>成績</vt:lpstr>
      <vt:lpstr>成績</vt:lpstr>
      <vt:lpstr>成績</vt:lpstr>
      <vt:lpstr>成績</vt:lpstr>
      <vt:lpstr>成績</vt:lpstr>
      <vt:lpstr>課程課務</vt:lpstr>
      <vt:lpstr>課程課務</vt:lpstr>
      <vt:lpstr>課程課務</vt:lpstr>
      <vt:lpstr>課程課務</vt:lpstr>
      <vt:lpstr>課程課務</vt:lpstr>
      <vt:lpstr>課程評鑑/選課/獎懲操行</vt:lpstr>
      <vt:lpstr>課程評鑑</vt:lpstr>
      <vt:lpstr>選課</vt:lpstr>
      <vt:lpstr>獎懲操行(導師)</vt:lpstr>
      <vt:lpstr>實機操作</vt:lpstr>
      <vt:lpstr>感謝聆聽，敬請指教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Tseng, Irene</cp:lastModifiedBy>
  <cp:revision>4160</cp:revision>
  <cp:lastPrinted>2014-05-09T08:31:14Z</cp:lastPrinted>
  <dcterms:created xsi:type="dcterms:W3CDTF">1601-01-01T00:00:00Z</dcterms:created>
  <dcterms:modified xsi:type="dcterms:W3CDTF">2015-03-06T07:14:26Z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